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8"/>
  </p:notesMasterIdLst>
  <p:sldIdLst>
    <p:sldId id="259" r:id="rId2"/>
    <p:sldId id="300" r:id="rId3"/>
    <p:sldId id="261" r:id="rId4"/>
    <p:sldId id="262" r:id="rId5"/>
    <p:sldId id="263" r:id="rId6"/>
    <p:sldId id="264" r:id="rId7"/>
    <p:sldId id="265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8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9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>
      <p:cViewPr varScale="1">
        <p:scale>
          <a:sx n="86" d="100"/>
          <a:sy n="86" d="100"/>
        </p:scale>
        <p:origin x="-102" y="-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92FB1-0146-48EA-AD12-3263AA6302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C6D26-38C9-4535-85E2-806D0161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9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C6D26-38C9-4535-85E2-806D0161008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21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C6D26-38C9-4535-85E2-806D0161008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21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20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06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07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08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15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68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0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11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72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8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6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66F6-9ACF-4313-AC4E-F8A2DC8926B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D513-062B-41EA-9199-8F6D4E22C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7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2575" y="3319733"/>
            <a:ext cx="9090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  <a:cs typeface="Times New Roman" pitchFamily="18" charset="0"/>
              </a:rPr>
              <a:t>Образовательный маршрут – экскурсия по уроку программы Б.М</a:t>
            </a:r>
            <a:r>
              <a:rPr lang="ru-RU" sz="2000" dirty="0" smtClean="0">
                <a:latin typeface="+mj-lt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+mj-lt"/>
                <a:cs typeface="Times New Roman" pitchFamily="18" charset="0"/>
              </a:rPr>
              <a:t>Неменского</a:t>
            </a:r>
            <a:endParaRPr lang="ru-RU" sz="2000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+mj-lt"/>
                <a:cs typeface="Times New Roman" pitchFamily="18" charset="0"/>
              </a:rPr>
              <a:t>7 класс 3-я четверть</a:t>
            </a:r>
          </a:p>
          <a:p>
            <a:pPr algn="ctr"/>
            <a:r>
              <a:rPr lang="ru-RU" sz="2000" b="1" dirty="0">
                <a:latin typeface="+mj-lt"/>
                <a:cs typeface="Times New Roman" pitchFamily="18" charset="0"/>
              </a:rPr>
              <a:t>Город и человек</a:t>
            </a:r>
          </a:p>
          <a:p>
            <a:pPr algn="ctr"/>
            <a:r>
              <a:rPr lang="ru-RU" sz="2000" b="1" dirty="0">
                <a:latin typeface="+mj-lt"/>
                <a:cs typeface="Times New Roman" pitchFamily="18" charset="0"/>
              </a:rPr>
              <a:t>Социальное значение дизайна и архитектуры в жизни 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5070" y="5200650"/>
            <a:ext cx="4823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Составитель:  Артамонова Ксения Андреевна</a:t>
            </a:r>
          </a:p>
          <a:p>
            <a:r>
              <a:rPr lang="ru-RU" dirty="0" smtClean="0"/>
              <a:t>преподаватель изобразительного искусства</a:t>
            </a:r>
          </a:p>
          <a:p>
            <a:r>
              <a:rPr lang="ru-RU" dirty="0" smtClean="0"/>
              <a:t>ГБОУ Школа №939 (ЮАО)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51470" y="1272554"/>
            <a:ext cx="7692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«Архитектурный </a:t>
            </a:r>
            <a:r>
              <a:rPr lang="ru-RU" sz="3600" dirty="0">
                <a:latin typeface="+mj-lt"/>
              </a:rPr>
              <a:t>язык русской готики»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4688" y="2092875"/>
            <a:ext cx="8065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1C1C1C"/>
                </a:solidFill>
                <a:latin typeface="+mj-lt"/>
              </a:rPr>
              <a:t>Москва. Царицыно </a:t>
            </a:r>
            <a:r>
              <a:rPr lang="ru-RU" sz="2800" dirty="0">
                <a:solidFill>
                  <a:srgbClr val="1C1C1C"/>
                </a:solidFill>
                <a:latin typeface="+mj-lt"/>
              </a:rPr>
              <a:t>(дворцово-парковый ансамбль</a:t>
            </a:r>
            <a:r>
              <a:rPr lang="ru-RU" sz="2800" dirty="0" smtClean="0">
                <a:solidFill>
                  <a:srgbClr val="1C1C1C"/>
                </a:solidFill>
                <a:latin typeface="+mj-lt"/>
              </a:rPr>
              <a:t>)</a:t>
            </a:r>
          </a:p>
          <a:p>
            <a:pPr algn="ctr"/>
            <a:r>
              <a:rPr lang="ru-RU" sz="2800" dirty="0" smtClean="0">
                <a:solidFill>
                  <a:srgbClr val="1C1C1C"/>
                </a:solidFill>
                <a:latin typeface="+mj-lt"/>
              </a:rPr>
              <a:t>Район Орехово-Борисово Северное (ЮАО)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2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№2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831266"/>
            <a:ext cx="11602193" cy="1752600"/>
          </a:xfrm>
        </p:spPr>
        <p:txBody>
          <a:bodyPr>
            <a:normAutofit/>
          </a:bodyPr>
          <a:lstStyle/>
          <a:p>
            <a:pPr algn="l"/>
            <a:r>
              <a:rPr lang="ru-RU" sz="1600" b="1" i="1" dirty="0">
                <a:solidFill>
                  <a:schemeClr val="tx1"/>
                </a:solidFill>
                <a:cs typeface="Times New Roman" pitchFamily="18" charset="0"/>
              </a:rPr>
              <a:t>Ротонда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– круглая в плане постройка, обычно увенчанная куполом. По периметру ротонды часто расположены колонны.</a:t>
            </a:r>
          </a:p>
          <a:p>
            <a:pPr algn="l"/>
            <a:r>
              <a:rPr lang="ru-RU" sz="1600" b="1" i="1" dirty="0">
                <a:solidFill>
                  <a:schemeClr val="tx1"/>
                </a:solidFill>
                <a:cs typeface="Times New Roman" pitchFamily="18" charset="0"/>
              </a:rPr>
              <a:t>Бельведер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– лёгкая постройка на возвышенном месте, позволяющая обозревать окрестности.</a:t>
            </a: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245312"/>
            <a:ext cx="10355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Подпишите </a:t>
            </a:r>
            <a:r>
              <a:rPr lang="ru-RU" sz="1600" b="1" dirty="0"/>
              <a:t>названия архитектурных сооружений, которые изображены на </a:t>
            </a:r>
            <a:r>
              <a:rPr lang="ru-RU" sz="1600" b="1" dirty="0" smtClean="0"/>
              <a:t>картинках:</a:t>
            </a:r>
            <a:endParaRPr lang="ru-RU" sz="1600" b="1" dirty="0"/>
          </a:p>
        </p:txBody>
      </p:sp>
      <p:pic>
        <p:nvPicPr>
          <p:cNvPr id="7170" name="Picture 2" descr="\\psf\Home\Desktop\0_ce6ff_6f8cdaac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0800" y="2979748"/>
            <a:ext cx="3321133" cy="2490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947065" y="5664025"/>
            <a:ext cx="332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045" y="5634081"/>
            <a:ext cx="31638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\\psf\Home\Desktop\1-1-renesan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065" y="2979748"/>
            <a:ext cx="2424174" cy="2490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7970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>
                <a:solidFill>
                  <a:srgbClr val="C00000"/>
                </a:solidFill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1800" b="1" dirty="0" smtClean="0">
                <a:cs typeface="Times New Roman" pitchFamily="18" charset="0"/>
              </a:rPr>
              <a:t>БОЛЬШОЙ МОСТ ЧЕРЕЗ ОВРАГ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8915" y="2267954"/>
            <a:ext cx="5386986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Calibri"/>
                <a:cs typeface="Times New Roman"/>
              </a:rPr>
              <a:t>Большой мост через овраг</a:t>
            </a:r>
            <a:r>
              <a:rPr lang="ru-RU" sz="1400" dirty="0">
                <a:ea typeface="Calibri"/>
                <a:cs typeface="Times New Roman"/>
              </a:rPr>
              <a:t> </a:t>
            </a:r>
            <a:endParaRPr lang="ru-RU" sz="14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a typeface="Calibri"/>
                <a:cs typeface="Times New Roman"/>
              </a:rPr>
              <a:t>(</a:t>
            </a:r>
            <a:r>
              <a:rPr lang="ru-RU" sz="1400" b="1" dirty="0">
                <a:ea typeface="Calibri"/>
                <a:cs typeface="Times New Roman"/>
              </a:rPr>
              <a:t>иногда его называют </a:t>
            </a:r>
            <a:r>
              <a:rPr lang="ru-RU" sz="1400" b="1" i="1" dirty="0">
                <a:ea typeface="Calibri"/>
                <a:cs typeface="Times New Roman"/>
              </a:rPr>
              <a:t>Готическим мостом</a:t>
            </a:r>
            <a:r>
              <a:rPr lang="ru-RU" sz="1400" b="1" dirty="0">
                <a:ea typeface="Calibri"/>
                <a:cs typeface="Times New Roman"/>
              </a:rPr>
              <a:t>)</a:t>
            </a:r>
            <a:r>
              <a:rPr lang="ru-RU" sz="1400" dirty="0">
                <a:ea typeface="Calibri"/>
                <a:cs typeface="Times New Roman"/>
              </a:rPr>
              <a:t> </a:t>
            </a:r>
            <a:endParaRPr lang="ru-RU" sz="14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– </a:t>
            </a:r>
            <a:r>
              <a:rPr lang="ru-RU" sz="1400" dirty="0">
                <a:ea typeface="Calibri"/>
                <a:cs typeface="Times New Roman"/>
              </a:rPr>
              <a:t>самый крупный из сохранившихся мостов XVIII века. Он обладает уникальными художественными особенностями; мост производит впечатление цельности и гармоничности, массивная конструкция мастерски декорирована и визуально облегчена. </a:t>
            </a:r>
            <a:endParaRPr lang="ru-RU" sz="14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З</a:t>
            </a:r>
            <a:r>
              <a:rPr lang="ru-RU" sz="1400" dirty="0" smtClean="0">
                <a:ea typeface="Calibri"/>
                <a:cs typeface="Times New Roman"/>
              </a:rPr>
              <a:t>десь </a:t>
            </a:r>
            <a:r>
              <a:rPr lang="ru-RU" sz="1400" dirty="0">
                <a:ea typeface="Calibri"/>
                <a:cs typeface="Times New Roman"/>
              </a:rPr>
              <a:t>в полной мере представлен</a:t>
            </a:r>
            <a:r>
              <a:rPr lang="ru-RU" sz="1600" b="1" i="1" dirty="0">
                <a:ea typeface="Calibri"/>
                <a:cs typeface="Times New Roman"/>
              </a:rPr>
              <a:t> </a:t>
            </a:r>
            <a:endParaRPr lang="ru-RU" sz="1600" b="1" i="1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err="1" smtClean="0">
                <a:ea typeface="Calibri"/>
                <a:cs typeface="Times New Roman"/>
              </a:rPr>
              <a:t>баженовский</a:t>
            </a:r>
            <a:r>
              <a:rPr lang="ru-RU" sz="1400" b="1" i="1" dirty="0" smtClean="0">
                <a:ea typeface="Calibri"/>
                <a:cs typeface="Times New Roman"/>
              </a:rPr>
              <a:t> </a:t>
            </a:r>
            <a:r>
              <a:rPr lang="ru-RU" sz="1400" b="1" i="1" dirty="0">
                <a:ea typeface="Calibri"/>
                <a:cs typeface="Times New Roman"/>
              </a:rPr>
              <a:t>«театр архитектуры»: </a:t>
            </a:r>
            <a:endParaRPr lang="ru-RU" sz="1400" b="1" i="1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a typeface="Calibri"/>
                <a:cs typeface="Times New Roman"/>
              </a:rPr>
              <a:t>утилитарное </a:t>
            </a:r>
            <a:r>
              <a:rPr lang="ru-RU" sz="1400" b="1" dirty="0">
                <a:ea typeface="Calibri"/>
                <a:cs typeface="Times New Roman"/>
              </a:rPr>
              <a:t>сооружение оформлено «не по статусу» богато.</a:t>
            </a:r>
            <a:r>
              <a:rPr lang="ru-RU" sz="1400" dirty="0">
                <a:ea typeface="Calibri"/>
                <a:cs typeface="Times New Roman"/>
              </a:rPr>
              <a:t> Стрельчатые арки центральной части моста имитируют </a:t>
            </a:r>
            <a:r>
              <a:rPr lang="ru-RU" sz="1600" b="1" i="1" dirty="0">
                <a:ea typeface="Calibri"/>
                <a:cs typeface="Times New Roman"/>
              </a:rPr>
              <a:t>порталы</a:t>
            </a: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1400" dirty="0">
                <a:ea typeface="Calibri"/>
                <a:cs typeface="Times New Roman"/>
              </a:rPr>
              <a:t>готических соборов, </a:t>
            </a:r>
            <a:r>
              <a:rPr lang="ru-RU" sz="1600" b="1" i="1" dirty="0" err="1">
                <a:ea typeface="Calibri"/>
                <a:cs typeface="Times New Roman"/>
              </a:rPr>
              <a:t>люкарны</a:t>
            </a:r>
            <a:r>
              <a:rPr lang="ru-RU" sz="1600" b="1" i="1" dirty="0">
                <a:ea typeface="Calibri"/>
                <a:cs typeface="Times New Roman"/>
              </a:rPr>
              <a:t>, розетты,</a:t>
            </a: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1400" dirty="0">
                <a:ea typeface="Calibri"/>
                <a:cs typeface="Times New Roman"/>
              </a:rPr>
              <a:t>орнаментальный пояс-зигзаг под карнизом создают неповторимую выразительную декорацию.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91718"/>
            <a:ext cx="10815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Большого моста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по замыслу Баженова начинался собственно дворцовый ансамбль: к нему подходило ответвление от Каширской дороги, идущей от Коломенского.</a:t>
            </a:r>
          </a:p>
        </p:txBody>
      </p:sp>
      <p:pic>
        <p:nvPicPr>
          <p:cNvPr id="3074" name="Picture 2" descr="\\psf\Home\Desktop\Конкурс ОБР МАРШРУТ\Я Фото Царицыно\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258" y="2218134"/>
            <a:ext cx="4739243" cy="355443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862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№3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1" y="831266"/>
            <a:ext cx="10485912" cy="17526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tx1"/>
                </a:solidFill>
                <a:ea typeface="Calibri"/>
                <a:cs typeface="Times New Roman"/>
              </a:rPr>
              <a:t>Портал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 – архитектурно оформленный главный вход крупного сооружения, как правило, имеющий масштабное обрамление.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err="1">
                <a:solidFill>
                  <a:schemeClr val="tx1"/>
                </a:solidFill>
                <a:ea typeface="Calibri"/>
                <a:cs typeface="Times New Roman"/>
              </a:rPr>
              <a:t>Люкарна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 – оконный проём в скате крыши, обычно чердачной, или куполе, с вертикальной рамой, закрытой по бокам и сверху.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tx1"/>
                </a:solidFill>
                <a:ea typeface="Calibri"/>
                <a:cs typeface="Times New Roman"/>
              </a:rPr>
              <a:t>Розетта, розетка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– мотив орнамента в виде лепестков распустившегося цветка или нескольких листьев, одинаковых по форме, расположенных симметрично и радиально расходящихся из сердцевины. </a:t>
            </a: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245312"/>
            <a:ext cx="10355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Подпишите </a:t>
            </a:r>
            <a:r>
              <a:rPr lang="ru-RU" sz="1600" b="1" dirty="0">
                <a:solidFill>
                  <a:prstClr val="black"/>
                </a:solidFill>
              </a:rPr>
              <a:t>названия архитектурных </a:t>
            </a:r>
            <a:r>
              <a:rPr lang="ru-RU" sz="1600" b="1" dirty="0" smtClean="0">
                <a:solidFill>
                  <a:prstClr val="black"/>
                </a:solidFill>
              </a:rPr>
              <a:t>элементов, </a:t>
            </a:r>
            <a:r>
              <a:rPr lang="ru-RU" sz="1600" b="1" dirty="0">
                <a:solidFill>
                  <a:prstClr val="black"/>
                </a:solidFill>
              </a:rPr>
              <a:t>которые изображены на </a:t>
            </a:r>
            <a:r>
              <a:rPr lang="ru-RU" sz="1600" b="1" dirty="0" smtClean="0">
                <a:solidFill>
                  <a:prstClr val="black"/>
                </a:solidFill>
              </a:rPr>
              <a:t>картинках: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5771" y="5846826"/>
            <a:ext cx="332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__________________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098" y="5800335"/>
            <a:ext cx="31638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\\psf\Home\Desktop\portal_reim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930" y="3003029"/>
            <a:ext cx="2706224" cy="26310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psf\Home\Desktop\800px-Château_de_Villandry_lucarn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8897" y="3003029"/>
            <a:ext cx="1972672" cy="26310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psf\Home\Desktop\200px-Grisail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897" y="3003029"/>
            <a:ext cx="2569648" cy="2595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025897" y="584682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009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4. </a:t>
            </a:r>
            <a:r>
              <a:rPr lang="ru-RU" sz="1600" b="1" dirty="0" smtClean="0">
                <a:cs typeface="Times New Roman" pitchFamily="18" charset="0"/>
              </a:rPr>
              <a:t>ЦЕРКОВЬ ПРЕСВЯТОЙ БОГОРОДИЦЫ «ЖИВОПИСНЫЙ ИСТОЧНИК»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1406" y="2552155"/>
            <a:ext cx="52845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Стилистически здание представляет собой характерную храмовую постройку </a:t>
            </a:r>
            <a:r>
              <a:rPr lang="ru-RU" sz="1600" b="1" i="1" dirty="0"/>
              <a:t>елизаветинского барокко</a:t>
            </a:r>
            <a:r>
              <a:rPr lang="ru-RU" sz="1400" dirty="0"/>
              <a:t>: восьмигранный центральный объём, устроенный по принципу </a:t>
            </a:r>
            <a:r>
              <a:rPr lang="ru-RU" sz="1600" b="1" i="1" dirty="0"/>
              <a:t>«восьмерик на четверике»</a:t>
            </a:r>
            <a:r>
              <a:rPr lang="ru-RU" sz="1600" b="1" dirty="0"/>
              <a:t> </a:t>
            </a:r>
            <a:r>
              <a:rPr lang="ru-RU" sz="1400" dirty="0"/>
              <a:t>увенчан гранёным куполом; сдвоенные </a:t>
            </a:r>
            <a:r>
              <a:rPr lang="ru-RU" sz="1600" b="1" i="1" dirty="0"/>
              <a:t>пилястры, волюты,</a:t>
            </a:r>
            <a:r>
              <a:rPr lang="ru-RU" sz="1600" dirty="0"/>
              <a:t> </a:t>
            </a:r>
            <a:r>
              <a:rPr lang="ru-RU" sz="1400" dirty="0"/>
              <a:t>оконные наличники акцентированы окраской в белый цвет.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78656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577" y="1100048"/>
            <a:ext cx="103878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Calibri"/>
                <a:cs typeface="Times New Roman"/>
              </a:rPr>
              <a:t>Церковь Пресвятой Богородицы – </a:t>
            </a:r>
            <a:r>
              <a:rPr lang="ru-RU" sz="1400" dirty="0">
                <a:ea typeface="Calibri"/>
                <a:cs typeface="Times New Roman"/>
              </a:rPr>
              <a:t>это единственная постройка усадьбы Кантемиров, которую Баженов включил в свой ансамбль. Храм построен на месте деревянной церкви усадьбы Голицыных в 1722 году по повелению Дмитрия Кантемира.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019" y="5475127"/>
            <a:ext cx="11055926" cy="1257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Елизаветинское </a:t>
            </a:r>
            <a:r>
              <a:rPr lang="ru-RU" sz="1600" b="1" i="1" dirty="0" smtClean="0"/>
              <a:t>барокко </a:t>
            </a:r>
            <a:r>
              <a:rPr lang="ru-RU" sz="1400" dirty="0" smtClean="0"/>
              <a:t>–  </a:t>
            </a:r>
            <a:r>
              <a:rPr lang="ru-RU" sz="1400" dirty="0"/>
              <a:t>термин для обозначения архитектуры русского барокко эпохи Елизаветы Петровны (</a:t>
            </a:r>
            <a:r>
              <a:rPr lang="ru-RU" sz="1400" dirty="0" smtClean="0"/>
              <a:t>1741—1761)</a:t>
            </a:r>
          </a:p>
          <a:p>
            <a:endParaRPr lang="ru-RU" sz="800" dirty="0" smtClean="0"/>
          </a:p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1600" b="1" i="1" dirty="0">
                <a:solidFill>
                  <a:prstClr val="black"/>
                </a:solidFill>
                <a:ea typeface="Calibri"/>
                <a:cs typeface="Times New Roman"/>
              </a:rPr>
              <a:t>«Восьмерик на четверике</a:t>
            </a:r>
            <a:r>
              <a:rPr lang="ru-RU" sz="16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»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–</a:t>
            </a:r>
            <a:r>
              <a:rPr lang="ru-RU" sz="16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популярный конструктивный тип здания в русской церковной архитектуре, как каменной, так и деревянной. При этом нижняя часть представляет собой кубический объём, а верхняя – поставленный на него восьмигранник.</a:t>
            </a:r>
          </a:p>
          <a:p>
            <a:pPr algn="ctr"/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577" y="1985220"/>
            <a:ext cx="4326270" cy="32447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6656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№4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701972"/>
            <a:ext cx="10485912" cy="17526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tx1"/>
                </a:solidFill>
                <a:ea typeface="Calibri"/>
                <a:cs typeface="Times New Roman"/>
              </a:rPr>
              <a:t>Восьмерик</a:t>
            </a:r>
            <a:r>
              <a:rPr lang="ru-RU" sz="1500" dirty="0">
                <a:solidFill>
                  <a:schemeClr val="tx1"/>
                </a:solidFill>
                <a:ea typeface="Calibri"/>
                <a:cs typeface="Times New Roman"/>
              </a:rPr>
              <a:t> –  восьмигранное (восьмиугольное) в плане сооружение или его часть.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tx1"/>
                </a:solidFill>
                <a:ea typeface="Calibri"/>
                <a:cs typeface="Times New Roman"/>
              </a:rPr>
              <a:t>Четверик</a:t>
            </a:r>
            <a:r>
              <a:rPr lang="ru-RU" sz="1500" dirty="0">
                <a:solidFill>
                  <a:schemeClr val="tx1"/>
                </a:solidFill>
                <a:ea typeface="Calibri"/>
                <a:cs typeface="Times New Roman"/>
              </a:rPr>
              <a:t> – четырёхгранный (четырёхугольный в плане) объём в русской и украинской деревянной и каменной архитектуре</a:t>
            </a:r>
            <a:r>
              <a:rPr lang="ru-RU" sz="15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ru-RU" sz="1500" b="1" i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1"/>
                </a:solidFill>
                <a:ea typeface="Calibri"/>
                <a:cs typeface="Times New Roman"/>
              </a:rPr>
              <a:t>Пилястр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– вертикальный выступ стены, обычно имеющий базу (основание, нижняя часть колонны, пилястры.) и капитель (венчающая часть колонны или пилястры)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tx1"/>
                </a:solidFill>
                <a:ea typeface="Calibri"/>
                <a:cs typeface="Times New Roman"/>
              </a:rPr>
              <a:t>Волюта</a:t>
            </a:r>
            <a:r>
              <a:rPr lang="ru-RU" sz="1400" b="1" i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– архитектурный мотив, представляющий собой спиралевидный завиток с кружком («глазком») в центре.</a:t>
            </a: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143805"/>
            <a:ext cx="10355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Подпишите </a:t>
            </a:r>
            <a:r>
              <a:rPr lang="ru-RU" sz="1600" b="1" dirty="0">
                <a:solidFill>
                  <a:prstClr val="black"/>
                </a:solidFill>
              </a:rPr>
              <a:t>названия архитектурных </a:t>
            </a:r>
            <a:r>
              <a:rPr lang="ru-RU" sz="1600" b="1" dirty="0" smtClean="0">
                <a:solidFill>
                  <a:prstClr val="black"/>
                </a:solidFill>
              </a:rPr>
              <a:t>сооружений и элементов, </a:t>
            </a:r>
            <a:r>
              <a:rPr lang="ru-RU" sz="1600" b="1" dirty="0">
                <a:solidFill>
                  <a:prstClr val="black"/>
                </a:solidFill>
              </a:rPr>
              <a:t>которые изображены на </a:t>
            </a:r>
            <a:r>
              <a:rPr lang="ru-RU" sz="1600" b="1" dirty="0" smtClean="0">
                <a:solidFill>
                  <a:prstClr val="black"/>
                </a:solidFill>
              </a:rPr>
              <a:t>картинках: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1042" y="5985325"/>
            <a:ext cx="235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__________________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542" y="599736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__________________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2" name="Picture 2" descr="\\psf\Home\Desktop\004_0021833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3970" y="3019921"/>
            <a:ext cx="2324733" cy="2910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\\psf\Home\Desktop\Moscow,_Bogoslovsky_Lane_church_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042" y="3019921"/>
            <a:ext cx="2109908" cy="2910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\\psf\Home\Desktop\800px-2006-05_Frankfurt_(Oder)_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668" y="3019922"/>
            <a:ext cx="2015906" cy="2910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5" name="Picture 5" descr="\\psf\Home\Desktop\220px-Jonisk.kapite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413" y="3173404"/>
            <a:ext cx="2794000" cy="260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3260210" y="598532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_____________________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6823" y="5982995"/>
            <a:ext cx="2359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129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№5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776" y="943002"/>
            <a:ext cx="10295907" cy="2538351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Церковь </a:t>
            </a:r>
            <a:r>
              <a:rPr lang="ru-RU" sz="1600" b="1" dirty="0">
                <a:solidFill>
                  <a:schemeClr val="tx1"/>
                </a:solidFill>
              </a:rPr>
              <a:t>Пресвятой Богородицы «Живописный Источник» - это единственная постройка от прежних хозяев,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которую </a:t>
            </a:r>
            <a:r>
              <a:rPr lang="ru-RU" sz="1600" b="1" dirty="0">
                <a:solidFill>
                  <a:schemeClr val="tx1"/>
                </a:solidFill>
              </a:rPr>
              <a:t>Баженов предпочёл сохранить. Как </a:t>
            </a:r>
            <a:r>
              <a:rPr lang="ru-RU" sz="1600" b="1" dirty="0" smtClean="0">
                <a:solidFill>
                  <a:schemeClr val="tx1"/>
                </a:solidFill>
              </a:rPr>
              <a:t>вы думаете </a:t>
            </a:r>
            <a:r>
              <a:rPr lang="ru-RU" sz="1600" b="1" dirty="0">
                <a:solidFill>
                  <a:schemeClr val="tx1"/>
                </a:solidFill>
              </a:rPr>
              <a:t>почему?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pPr lvl="0"/>
            <a:r>
              <a:rPr lang="ru-RU" sz="1600" u="sng" dirty="0" smtClean="0">
                <a:solidFill>
                  <a:schemeClr val="tx1"/>
                </a:solidFill>
              </a:rPr>
              <a:t>Ответь </a:t>
            </a:r>
            <a:r>
              <a:rPr lang="ru-RU" sz="1600" u="sng" dirty="0">
                <a:solidFill>
                  <a:schemeClr val="tx1"/>
                </a:solidFill>
              </a:rPr>
              <a:t>на вопрос, опираясь на подсказку:</a:t>
            </a:r>
          </a:p>
          <a:p>
            <a:pPr indent="355600" algn="l"/>
            <a:r>
              <a:rPr lang="ru-RU" sz="1400" dirty="0">
                <a:solidFill>
                  <a:schemeClr val="tx1"/>
                </a:solidFill>
              </a:rPr>
              <a:t>Каменное церковное строительство было завершено в 1765 году, за 10 лет до приезда сюда Екатерины Великой. </a:t>
            </a:r>
            <a:r>
              <a:rPr lang="ru-RU" sz="1400" dirty="0" smtClean="0">
                <a:solidFill>
                  <a:schemeClr val="tx1"/>
                </a:solidFill>
              </a:rPr>
              <a:t>Когда 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мператрица купила </a:t>
            </a:r>
            <a:r>
              <a:rPr lang="ru-RU" sz="1400" dirty="0">
                <a:solidFill>
                  <a:schemeClr val="tx1"/>
                </a:solidFill>
              </a:rPr>
              <a:t>имение, она побывала на службах в этом храме. </a:t>
            </a:r>
          </a:p>
          <a:p>
            <a:pPr indent="355600" algn="l"/>
            <a:r>
              <a:rPr lang="ru-RU" sz="1400" dirty="0">
                <a:solidFill>
                  <a:schemeClr val="tx1"/>
                </a:solidFill>
              </a:rPr>
              <a:t>В течении всех 10 лет строительства, Баженов отчитывался в письмах перед Екатериной </a:t>
            </a:r>
            <a:r>
              <a:rPr lang="en-US" sz="1400" dirty="0">
                <a:solidFill>
                  <a:schemeClr val="tx1"/>
                </a:solidFill>
              </a:rPr>
              <a:t>II</a:t>
            </a:r>
            <a:r>
              <a:rPr lang="ru-RU" sz="1400" dirty="0">
                <a:solidFill>
                  <a:schemeClr val="tx1"/>
                </a:solidFill>
              </a:rPr>
              <a:t>. В своих письмах архитектор упоминал о церковном рве и о постройках, которые находились рядом с ним. Действительно за церковью проходит овраг, который Баженов и называет рвом. </a:t>
            </a: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270" y="6104348"/>
            <a:ext cx="1077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(Ответ: </a:t>
            </a:r>
            <a:r>
              <a:rPr lang="ru-RU" sz="1400" dirty="0" smtClean="0">
                <a:latin typeface="Times New Roman"/>
                <a:ea typeface="Calibri"/>
              </a:rPr>
              <a:t>Скорее </a:t>
            </a:r>
            <a:r>
              <a:rPr lang="ru-RU" sz="1400" dirty="0">
                <a:latin typeface="Times New Roman"/>
                <a:ea typeface="Calibri"/>
              </a:rPr>
              <a:t>всего, церковь служила ориентиром во время строительства, как для строителей, так и для Екатерины </a:t>
            </a:r>
            <a:r>
              <a:rPr lang="en-US" sz="1400" dirty="0" smtClean="0">
                <a:latin typeface="Times New Roman"/>
                <a:ea typeface="Calibri"/>
              </a:rPr>
              <a:t>II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)</a:t>
            </a: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791" y="3587585"/>
            <a:ext cx="7187878" cy="203132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91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1600" b="1" dirty="0" smtClean="0">
                <a:cs typeface="Times New Roman" pitchFamily="18" charset="0"/>
              </a:rPr>
              <a:t>ВТОРОЙ КАВАЛЕРСКИЙ КОРПУС («ВОСЬМИГРАННИК»)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0159" y="2850010"/>
            <a:ext cx="528451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Восьмигранный </a:t>
            </a:r>
            <a:r>
              <a:rPr lang="ru-RU" sz="1400" dirty="0">
                <a:ea typeface="Calibri"/>
                <a:cs typeface="Times New Roman"/>
              </a:rPr>
              <a:t>корпус оформлен </a:t>
            </a:r>
            <a:r>
              <a:rPr lang="ru-RU" sz="1600" b="1" i="1" dirty="0">
                <a:ea typeface="Calibri"/>
                <a:cs typeface="Times New Roman"/>
              </a:rPr>
              <a:t>портиками</a:t>
            </a:r>
            <a:r>
              <a:rPr lang="ru-RU" sz="1400" dirty="0">
                <a:ea typeface="Calibri"/>
                <a:cs typeface="Times New Roman"/>
              </a:rPr>
              <a:t> с изящными кирпичными колоннами и </a:t>
            </a:r>
            <a:r>
              <a:rPr lang="ru-RU" sz="1600" b="1" i="1" dirty="0">
                <a:ea typeface="Calibri"/>
                <a:cs typeface="Times New Roman"/>
              </a:rPr>
              <a:t>фронтонами</a:t>
            </a:r>
            <a:r>
              <a:rPr lang="ru-RU" sz="1600" i="1" dirty="0">
                <a:ea typeface="Calibri"/>
                <a:cs typeface="Times New Roman"/>
              </a:rPr>
              <a:t>-кокошниками.</a:t>
            </a:r>
            <a:r>
              <a:rPr lang="ru-RU" sz="1600" dirty="0">
                <a:ea typeface="Calibri"/>
                <a:cs typeface="Times New Roman"/>
              </a:rPr>
              <a:t> </a:t>
            </a:r>
            <a:endParaRPr lang="ru-RU" sz="1100" dirty="0">
              <a:ea typeface="Calibri"/>
              <a:cs typeface="Times New Roman"/>
            </a:endParaRPr>
          </a:p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78656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577" y="1204436"/>
            <a:ext cx="1038785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 smtClean="0"/>
              <a:t>Второй </a:t>
            </a:r>
            <a:r>
              <a:rPr lang="ru-RU" sz="1400" b="1" dirty="0"/>
              <a:t>Кавалерский корпус</a:t>
            </a:r>
            <a:r>
              <a:rPr lang="ru-RU" sz="1400" dirty="0"/>
              <a:t>, вероятно, предназначался для дворцовой прислуги. Этот одноэтажный павильон, построенный Баженовым за один год,  ещё называют</a:t>
            </a:r>
            <a:r>
              <a:rPr lang="ru-RU" sz="1400" b="1" dirty="0"/>
              <a:t> Восьмигранником</a:t>
            </a:r>
            <a:r>
              <a:rPr lang="ru-RU" sz="1400" dirty="0"/>
              <a:t>. </a:t>
            </a:r>
          </a:p>
          <a:p>
            <a:pPr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\\psf\Home\Desktop\Конкурс ОБР МАРШРУТ\Я Фото Царицыно\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6562" y="2474583"/>
            <a:ext cx="5005219" cy="33134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1937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№6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1" y="831266"/>
            <a:ext cx="10485912" cy="17526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tx1"/>
                </a:solidFill>
                <a:ea typeface="Calibri"/>
                <a:cs typeface="Times New Roman"/>
              </a:rPr>
              <a:t>Портик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 – полуоткрытое помещение, крышу которого поддерживают колонны.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tx1"/>
                </a:solidFill>
                <a:ea typeface="Calibri"/>
                <a:cs typeface="Times New Roman"/>
              </a:rPr>
              <a:t>Фронтон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 – завершение фасада здания, портика, колоннады, ограниченное двумя скатами крыши по бокам и карнизом у основания.</a:t>
            </a: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746548"/>
            <a:ext cx="10355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Подпишите </a:t>
            </a:r>
            <a:r>
              <a:rPr lang="ru-RU" sz="1600" b="1" dirty="0">
                <a:solidFill>
                  <a:prstClr val="black"/>
                </a:solidFill>
              </a:rPr>
              <a:t>названия архитектурных </a:t>
            </a:r>
            <a:r>
              <a:rPr lang="ru-RU" sz="1600" b="1" dirty="0" smtClean="0">
                <a:solidFill>
                  <a:prstClr val="black"/>
                </a:solidFill>
              </a:rPr>
              <a:t>элементов, </a:t>
            </a:r>
            <a:r>
              <a:rPr lang="ru-RU" sz="1600" b="1" dirty="0">
                <a:solidFill>
                  <a:prstClr val="black"/>
                </a:solidFill>
              </a:rPr>
              <a:t>которые изображены на </a:t>
            </a:r>
            <a:r>
              <a:rPr lang="ru-RU" sz="1600" b="1" dirty="0" smtClean="0">
                <a:solidFill>
                  <a:prstClr val="black"/>
                </a:solidFill>
              </a:rPr>
              <a:t>картинках: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219" y="5787389"/>
            <a:ext cx="31638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0100" y="580735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_____________________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\\psf\Home\Desktop\Frontons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70436" y="2504900"/>
            <a:ext cx="2927734" cy="318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\\psf\Home\Desktop\Portiks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680" y="2504900"/>
            <a:ext cx="3336967" cy="318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9241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6. </a:t>
            </a:r>
            <a:r>
              <a:rPr lang="ru-RU" sz="1600" b="1" dirty="0" smtClean="0">
                <a:cs typeface="Times New Roman" pitchFamily="18" charset="0"/>
              </a:rPr>
              <a:t>ПЕРВЫЙ КАВАЛЕРСКИЙ КОРПУС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1439" y="2766883"/>
            <a:ext cx="4263239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dirty="0" smtClean="0"/>
              <a:t>Корпус </a:t>
            </a:r>
            <a:r>
              <a:rPr lang="ru-RU" sz="1400" dirty="0"/>
              <a:t>задуман по-особенному: он в плане имеет форму квадрата с изъятой со стороны угла трапециевидной частью.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78656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577" y="1386433"/>
            <a:ext cx="10387857" cy="57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 smtClean="0"/>
              <a:t>Первый </a:t>
            </a:r>
            <a:r>
              <a:rPr lang="ru-RU" sz="1400" b="1" dirty="0"/>
              <a:t>Кавалерский корпус </a:t>
            </a:r>
            <a:r>
              <a:rPr lang="ru-RU" sz="1400" dirty="0"/>
              <a:t>так же, как и Второй предназначался для дворцовой прислуги. </a:t>
            </a:r>
            <a:endParaRPr lang="ru-RU" sz="1400" dirty="0">
              <a:solidFill>
                <a:prstClr val="black"/>
              </a:solidFill>
            </a:endParaRPr>
          </a:p>
          <a:p>
            <a:pPr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661" y="2295261"/>
            <a:ext cx="4962786" cy="3722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7014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4385"/>
            <a:ext cx="121920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№7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54875"/>
            <a:ext cx="12192000" cy="1752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Какие 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общие черты в оформлении имеют Первый и Второй Кавалерские корпуса?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390" y="5279158"/>
            <a:ext cx="11352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Ответ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ru-RU" sz="1400" dirty="0"/>
              <a:t>Портики с кирпичными колоннами, декор фронтонов с композициями из звёзд, трилистников и </a:t>
            </a:r>
            <a:r>
              <a:rPr lang="ru-RU" sz="1400" dirty="0" smtClean="0"/>
              <a:t>лучей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856" y="2174421"/>
            <a:ext cx="7187878" cy="203132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64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144" y="1035481"/>
            <a:ext cx="1135075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262626"/>
                </a:solidFill>
                <a:ea typeface="Calibri"/>
                <a:cs typeface="Calibri"/>
              </a:rPr>
              <a:t>Цели:</a:t>
            </a:r>
            <a:r>
              <a:rPr lang="ru-RU" dirty="0" smtClean="0">
                <a:solidFill>
                  <a:srgbClr val="262626"/>
                </a:solidFill>
                <a:ea typeface="Calibri"/>
                <a:cs typeface="Calibri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Познакомить участников маршрута со стилем в архитектуре  </a:t>
            </a:r>
            <a:r>
              <a:rPr lang="en-US" dirty="0">
                <a:solidFill>
                  <a:srgbClr val="262626"/>
                </a:solidFill>
                <a:ea typeface="Calibri"/>
                <a:cs typeface="Calibri"/>
              </a:rPr>
              <a:t>XVIII </a:t>
            </a: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века «русская готика» (псевдоготика);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Формировать представления об образе прошлого, созданном художником-архитектором;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Развить  способности к эмоционально – художественному восприятию и осмыслению;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Формировать  стремления к культурно-коммуникативной активности.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262626"/>
                </a:solidFill>
                <a:ea typeface="Calibri"/>
                <a:cs typeface="Calibri"/>
              </a:rPr>
              <a:t>Задачи</a:t>
            </a:r>
            <a:r>
              <a:rPr lang="ru-RU" b="1" dirty="0">
                <a:solidFill>
                  <a:srgbClr val="262626"/>
                </a:solidFill>
                <a:ea typeface="Calibri"/>
                <a:cs typeface="Calibri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Знакомство с дворцовым комплексом Царицыно - важнейшим памятником и образцом стиля «русская готика»;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Знакомство с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творчеством архитекторов Василия Баженова и Матвея Казакова;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Обучение умению воспринимать, анализировать и оценивать произведения искусства архитектуры;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Выполнение зарисовок построек, сооружений, мотивов, элементов или декора архитектуры Царицыно;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262626"/>
                </a:solidFill>
                <a:ea typeface="Calibri"/>
                <a:cs typeface="Calibri"/>
              </a:rPr>
              <a:t>Организация конкурса детских рисунков по итогам реализации образовательного маршрута для стимулирования творческой активности школьников.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1641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415"/>
              </a:spcBef>
              <a:spcAft>
                <a:spcPts val="0"/>
              </a:spcAft>
            </a:pPr>
            <a:r>
              <a:rPr lang="ru-RU" b="1" kern="50" dirty="0">
                <a:latin typeface="+mj-lt"/>
                <a:ea typeface="Times New Roman"/>
                <a:cs typeface="Mangal"/>
              </a:rPr>
              <a:t>«</a:t>
            </a:r>
            <a:r>
              <a:rPr lang="ru-RU" b="1" kern="50" dirty="0" smtClean="0">
                <a:latin typeface="+mj-lt"/>
                <a:ea typeface="Times New Roman"/>
                <a:cs typeface="Mangal"/>
              </a:rPr>
              <a:t>Образовательный маршрут </a:t>
            </a:r>
            <a:r>
              <a:rPr lang="ru-RU" b="1" kern="50" dirty="0">
                <a:latin typeface="+mj-lt"/>
                <a:ea typeface="Times New Roman"/>
                <a:cs typeface="Mangal"/>
              </a:rPr>
              <a:t>по изобразительному искусству»</a:t>
            </a:r>
            <a:endParaRPr lang="ru-RU" kern="50" dirty="0">
              <a:effectLst/>
              <a:latin typeface="+mj-lt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6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>
                <a:solidFill>
                  <a:srgbClr val="C00000"/>
                </a:solidFill>
                <a:cs typeface="Times New Roman" pitchFamily="18" charset="0"/>
              </a:rPr>
              <a:t>7</a:t>
            </a:r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1800" b="1" dirty="0" smtClean="0">
                <a:cs typeface="Times New Roman" pitchFamily="18" charset="0"/>
              </a:rPr>
              <a:t>ХЛЕБНЫЙ ДОМ (КУХОННЫЙ КОРПУС)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5787" y="1827073"/>
            <a:ext cx="54388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</a:t>
            </a:r>
            <a:r>
              <a:rPr lang="ru-RU" sz="1400" dirty="0"/>
              <a:t>здании ярко проявился </a:t>
            </a:r>
            <a:r>
              <a:rPr lang="ru-RU" sz="1400" b="1" dirty="0" err="1"/>
              <a:t>баженовский</a:t>
            </a:r>
            <a:r>
              <a:rPr lang="ru-RU" sz="1400" b="1" dirty="0"/>
              <a:t> «театр архитектуры»:</a:t>
            </a:r>
            <a:r>
              <a:rPr lang="ru-RU" sz="1400" dirty="0"/>
              <a:t> прозаические кухни скрываются под маской дворца. </a:t>
            </a:r>
            <a:endParaRPr lang="ru-RU" sz="1400" dirty="0" smtClean="0"/>
          </a:p>
          <a:p>
            <a:pPr algn="ctr"/>
            <a:r>
              <a:rPr lang="ru-RU" sz="1400" dirty="0" smtClean="0"/>
              <a:t>Хлебный </a:t>
            </a:r>
            <a:r>
              <a:rPr lang="ru-RU" sz="1400" dirty="0"/>
              <a:t>дом уникален, ему присущ редкий по цельности и гармоничности художественный образ. Общее декоративное решение делает его похожим на </a:t>
            </a:r>
            <a:r>
              <a:rPr lang="ru-RU" sz="1400" dirty="0" err="1"/>
              <a:t>североитальянские</a:t>
            </a:r>
            <a:r>
              <a:rPr lang="ru-RU" sz="1400" dirty="0"/>
              <a:t> </a:t>
            </a:r>
            <a:r>
              <a:rPr lang="ru-RU" sz="1600" b="1" i="1" dirty="0"/>
              <a:t>палаццо</a:t>
            </a:r>
            <a:r>
              <a:rPr lang="ru-RU" sz="1400" dirty="0"/>
              <a:t>; одновременно Хлебный дом похож и на неприступные средневековые </a:t>
            </a:r>
            <a:r>
              <a:rPr lang="ru-RU" sz="1600" b="1" i="1" dirty="0"/>
              <a:t>арсеналы</a:t>
            </a:r>
            <a:r>
              <a:rPr lang="ru-RU" sz="1400" dirty="0"/>
              <a:t> и имеет черты сходства с замками. </a:t>
            </a:r>
          </a:p>
          <a:p>
            <a:pPr algn="ctr"/>
            <a:endParaRPr lang="ru-RU" sz="1050" dirty="0" smtClean="0"/>
          </a:p>
          <a:p>
            <a:pPr algn="ctr"/>
            <a:r>
              <a:rPr lang="ru-RU" sz="1400" dirty="0" smtClean="0"/>
              <a:t>Со </a:t>
            </a:r>
            <a:r>
              <a:rPr lang="ru-RU" sz="1400" dirty="0"/>
              <a:t>стороны парадных фасадов отсутствуют входы: они расположены с другой, непарадной стороны здания и ведут во внутренний двор, в котором, в свою очередь, имеются лестницы в помещения Кухонного корпуса. Такое решение обеспечивало бы незаметность хозяйственной жизни для обитателей дворцов.</a:t>
            </a:r>
          </a:p>
          <a:p>
            <a:pPr algn="ctr"/>
            <a:endParaRPr lang="ru-RU" sz="1600" b="1" i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972964"/>
            <a:ext cx="104591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sz="1400" b="1" dirty="0" smtClean="0"/>
              <a:t>Кухонный </a:t>
            </a:r>
            <a:r>
              <a:rPr lang="ru-RU" sz="1400" b="1" dirty="0"/>
              <a:t>корпус </a:t>
            </a:r>
            <a:r>
              <a:rPr lang="ru-RU" sz="1400" dirty="0"/>
              <a:t>представляет собой в плане квадрат со скруглёнными углами и имеет внутренний двор, ныне превращённый в атриум. На дворцовую площадь ансамбля он выходит под углом, замыкая собой перспективу площади. </a:t>
            </a:r>
          </a:p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7" name="Рисунок 6" descr="\\psf\Home\Desktop\800px-Firenze.PalVecchio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68" y="5379184"/>
            <a:ext cx="1001395" cy="1118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60468" y="5379184"/>
            <a:ext cx="3982192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ea typeface="Calibri"/>
                <a:cs typeface="Times New Roman"/>
              </a:rPr>
              <a:t>Палаццо</a:t>
            </a:r>
            <a:r>
              <a:rPr lang="ru-RU" sz="1400" dirty="0">
                <a:ea typeface="Calibri"/>
                <a:cs typeface="Times New Roman"/>
              </a:rPr>
              <a:t> – итальянский городской дворец-особняк XV—XVIII вв., представляет собой тип городского дворца-особняка, характерный для итальянского Возрождения.</a:t>
            </a:r>
          </a:p>
        </p:txBody>
      </p:sp>
      <p:pic>
        <p:nvPicPr>
          <p:cNvPr id="10" name="Рисунок 9" descr="\\psf\Home\Desktop\1024px-Russia-Moscow-Arsena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439" y="5379184"/>
            <a:ext cx="1543280" cy="1118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316686" y="5379184"/>
            <a:ext cx="3048000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ea typeface="Calibri"/>
                <a:cs typeface="Times New Roman"/>
              </a:rPr>
              <a:t>Арсенал</a:t>
            </a:r>
            <a:r>
              <a:rPr lang="ru-RU" sz="1400" dirty="0">
                <a:ea typeface="Calibri"/>
                <a:cs typeface="Times New Roman"/>
              </a:rPr>
              <a:t> – военное учреждение для хранения, ремонта и сборки, учёта, выдачи войскам вооружения и </a:t>
            </a:r>
            <a:r>
              <a:rPr lang="ru-RU" sz="1400" dirty="0" smtClean="0">
                <a:ea typeface="Calibri"/>
                <a:cs typeface="Times New Roman"/>
              </a:rPr>
              <a:t>боеприпасов.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074" y="1827073"/>
            <a:ext cx="4173050" cy="31297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874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№8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8150" y="1154875"/>
            <a:ext cx="10295907" cy="2538351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Своё </a:t>
            </a:r>
            <a:r>
              <a:rPr lang="ru-RU" sz="1600" b="1" dirty="0">
                <a:solidFill>
                  <a:schemeClr val="tx1"/>
                </a:solidFill>
              </a:rPr>
              <a:t>второе название «Хлебный дом» корпус получил по двум горельефам-эмблемам, украшающим фасады, развёрнутые к парадной части царицынского ансамбля. Найдите </a:t>
            </a:r>
            <a:r>
              <a:rPr lang="ru-RU" sz="1600" b="1" dirty="0" smtClean="0">
                <a:solidFill>
                  <a:schemeClr val="tx1"/>
                </a:solidFill>
              </a:rPr>
              <a:t>их и скажите</a:t>
            </a:r>
            <a:r>
              <a:rPr lang="ru-RU" sz="1600" b="1" dirty="0">
                <a:solidFill>
                  <a:schemeClr val="tx1"/>
                </a:solidFill>
              </a:rPr>
              <a:t>, что на них изображено.</a:t>
            </a:r>
          </a:p>
          <a:p>
            <a:pPr lvl="0"/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270" y="5279158"/>
            <a:ext cx="1077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(Ответ: </a:t>
            </a:r>
            <a:r>
              <a:rPr lang="ru-RU" sz="1400" dirty="0"/>
              <a:t>Горельефы в виде каравая с </a:t>
            </a:r>
            <a:r>
              <a:rPr lang="ru-RU" sz="1400" dirty="0" smtClean="0"/>
              <a:t>солонкой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)</a:t>
            </a: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791" y="2433913"/>
            <a:ext cx="7187878" cy="203132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225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4" y="308758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1600" b="1" dirty="0" smtClean="0">
                <a:cs typeface="Times New Roman" pitchFamily="18" charset="0"/>
              </a:rPr>
              <a:t>ГАЛЕРЕЯ С АРКОЙ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9521" y="2004049"/>
            <a:ext cx="4263239" cy="291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Общий </a:t>
            </a:r>
            <a:r>
              <a:rPr lang="ru-RU" sz="1400" dirty="0">
                <a:ea typeface="Calibri"/>
                <a:cs typeface="Times New Roman"/>
              </a:rPr>
              <a:t>силуэт </a:t>
            </a:r>
            <a:r>
              <a:rPr lang="ru-RU" sz="1400" b="1" dirty="0">
                <a:ea typeface="Calibri"/>
                <a:cs typeface="Times New Roman"/>
              </a:rPr>
              <a:t>арки-галереи</a:t>
            </a:r>
            <a:r>
              <a:rPr lang="ru-RU" sz="1400" dirty="0">
                <a:ea typeface="Calibri"/>
                <a:cs typeface="Times New Roman"/>
              </a:rPr>
              <a:t> напоминает сказочную декорацию. Необычны опоры арки — они богато украшены </a:t>
            </a:r>
            <a:r>
              <a:rPr lang="ru-RU" sz="1600" i="1" dirty="0">
                <a:ea typeface="Calibri"/>
                <a:cs typeface="Times New Roman"/>
              </a:rPr>
              <a:t>пирамидальными </a:t>
            </a:r>
            <a:r>
              <a:rPr lang="ru-RU" sz="1600" b="1" i="1" dirty="0" err="1">
                <a:ea typeface="Calibri"/>
                <a:cs typeface="Times New Roman"/>
              </a:rPr>
              <a:t>пинаклями</a:t>
            </a:r>
            <a:r>
              <a:rPr lang="ru-RU" sz="1400" dirty="0">
                <a:ea typeface="Calibri"/>
                <a:cs typeface="Times New Roman"/>
              </a:rPr>
              <a:t>, колоннами и белокаменными сердечками. </a:t>
            </a:r>
            <a:endParaRPr lang="ru-RU" sz="14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Массивные </a:t>
            </a:r>
            <a:r>
              <a:rPr lang="ru-RU" sz="1400" dirty="0">
                <a:ea typeface="Calibri"/>
                <a:cs typeface="Times New Roman"/>
              </a:rPr>
              <a:t>башенки выглядят не столько опорами, сколько самостоятельными сооружениями; от этого лёгкое завершение арки, напоминающее терновый венец, смотрится как бы парящим в воздухе.</a:t>
            </a:r>
          </a:p>
          <a:p>
            <a:pPr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78656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577" y="777740"/>
            <a:ext cx="10387857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dirty="0" smtClean="0"/>
              <a:t>Декоративное </a:t>
            </a:r>
            <a:r>
              <a:rPr lang="ru-RU" sz="1400" dirty="0"/>
              <a:t>сооружение, расположенное между Хлебным домом и Большим дворцом, построено в виде </a:t>
            </a:r>
            <a:r>
              <a:rPr lang="ru-RU" sz="1600" b="1" i="1" dirty="0"/>
              <a:t>галереи</a:t>
            </a:r>
            <a:r>
              <a:rPr lang="ru-RU" sz="1400" dirty="0"/>
              <a:t>, прерывающейся в середине аркой с шипами. Её праздничный ритм контрастирует с более спокойными соседними зданиями. </a:t>
            </a:r>
          </a:p>
        </p:txBody>
      </p:sp>
      <p:pic>
        <p:nvPicPr>
          <p:cNvPr id="14338" name="Picture 2" descr="\\psf\Home\Desktop\464q01-1n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3072" y="5308968"/>
            <a:ext cx="1789317" cy="11870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727367" y="5499043"/>
            <a:ext cx="324151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i="1" dirty="0">
                <a:ea typeface="Calibri"/>
                <a:cs typeface="Times New Roman"/>
              </a:rPr>
              <a:t>Галерея</a:t>
            </a:r>
            <a:r>
              <a:rPr lang="ru-RU" sz="1400" dirty="0">
                <a:ea typeface="Calibri"/>
                <a:cs typeface="Times New Roman"/>
              </a:rPr>
              <a:t> – вытянутое в длину крытое помещение или переход между частями здания или соседними зданиями.</a:t>
            </a:r>
          </a:p>
        </p:txBody>
      </p:sp>
      <p:pic>
        <p:nvPicPr>
          <p:cNvPr id="10" name="Рисунок 9" descr="\\psf\Home\Desktop\350px-Bath.abbey.flying.buttresses.arp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29206" y="5296860"/>
            <a:ext cx="1779905" cy="11870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61753" y="5499043"/>
            <a:ext cx="31390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i="1" dirty="0" err="1">
                <a:ea typeface="Calibri"/>
                <a:cs typeface="Times New Roman"/>
              </a:rPr>
              <a:t>Пинакль</a:t>
            </a:r>
            <a:r>
              <a:rPr lang="ru-RU" sz="1400" dirty="0">
                <a:ea typeface="Calibri"/>
                <a:cs typeface="Times New Roman"/>
              </a:rPr>
              <a:t> – в романской и готической </a:t>
            </a:r>
            <a:r>
              <a:rPr lang="ru-RU" sz="1400" dirty="0" smtClean="0">
                <a:ea typeface="Calibri"/>
                <a:cs typeface="Times New Roman"/>
              </a:rPr>
              <a:t>архитектуре –  </a:t>
            </a:r>
            <a:r>
              <a:rPr lang="ru-RU" sz="1400" dirty="0">
                <a:ea typeface="Calibri"/>
                <a:cs typeface="Times New Roman"/>
              </a:rPr>
              <a:t>декоративная башенка.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90715" y="1721921"/>
            <a:ext cx="4402564" cy="30163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86058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№9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02" y="1154875"/>
            <a:ext cx="10165279" cy="253835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Когда-то </a:t>
            </a:r>
            <a:r>
              <a:rPr lang="ru-RU" sz="1600" b="1" dirty="0">
                <a:solidFill>
                  <a:schemeClr val="tx1"/>
                </a:solidFill>
              </a:rPr>
              <a:t>предполагалось, что галерея должна была служить для связи Кухонного корпуса и дворца </a:t>
            </a:r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ru-RU" sz="1600" b="1" dirty="0">
                <a:solidFill>
                  <a:schemeClr val="tx1"/>
                </a:solidFill>
              </a:rPr>
              <a:t>например, для подачи блюд к столу), </a:t>
            </a:r>
            <a:r>
              <a:rPr lang="ru-RU" sz="1600" b="1" dirty="0" smtClean="0">
                <a:solidFill>
                  <a:schemeClr val="tx1"/>
                </a:solidFill>
              </a:rPr>
              <a:t>но </a:t>
            </a:r>
            <a:r>
              <a:rPr lang="ru-RU" sz="1600" b="1" dirty="0">
                <a:solidFill>
                  <a:schemeClr val="tx1"/>
                </a:solidFill>
              </a:rPr>
              <a:t>в этих зданиях отсутствуют выходы непосредственно в галерею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и </a:t>
            </a:r>
            <a:r>
              <a:rPr lang="ru-RU" sz="1600" b="1" dirty="0">
                <a:solidFill>
                  <a:schemeClr val="tx1"/>
                </a:solidFill>
              </a:rPr>
              <a:t>они никогда не существовали.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8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Если </a:t>
            </a:r>
            <a:r>
              <a:rPr lang="ru-RU" sz="1600" b="1" dirty="0">
                <a:solidFill>
                  <a:schemeClr val="tx1"/>
                </a:solidFill>
              </a:rPr>
              <a:t>арка-галерея не </a:t>
            </a:r>
            <a:r>
              <a:rPr lang="ru-RU" sz="1600" b="1" dirty="0" smtClean="0">
                <a:solidFill>
                  <a:schemeClr val="tx1"/>
                </a:solidFill>
              </a:rPr>
              <a:t>несёт </a:t>
            </a:r>
            <a:r>
              <a:rPr lang="ru-RU" sz="1600" b="1" dirty="0">
                <a:solidFill>
                  <a:schemeClr val="tx1"/>
                </a:solidFill>
              </a:rPr>
              <a:t>на себе никакой функциональной нагрузки, то какая же тогда цель её создания?    </a:t>
            </a:r>
          </a:p>
          <a:p>
            <a:pPr lvl="0"/>
            <a:endParaRPr lang="ru-RU" sz="1600" b="1" dirty="0">
              <a:solidFill>
                <a:schemeClr val="tx1"/>
              </a:solidFill>
            </a:endParaRPr>
          </a:p>
          <a:p>
            <a:pPr lvl="0"/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270" y="5777921"/>
            <a:ext cx="1077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(Ответ: </a:t>
            </a:r>
            <a:r>
              <a:rPr lang="ru-RU" sz="1400" dirty="0"/>
              <a:t>Цель создания арки-галереи  </a:t>
            </a:r>
            <a:r>
              <a:rPr lang="ru-RU" sz="1400" dirty="0" smtClean="0">
                <a:sym typeface="Symbol"/>
              </a:rPr>
              <a:t> </a:t>
            </a:r>
            <a:r>
              <a:rPr lang="ru-RU" sz="1400" dirty="0" smtClean="0"/>
              <a:t>зрительно </a:t>
            </a:r>
            <a:r>
              <a:rPr lang="ru-RU" sz="1400" dirty="0"/>
              <a:t>связать дворцы и Кухонный </a:t>
            </a:r>
            <a:r>
              <a:rPr lang="ru-RU" sz="1400" dirty="0" smtClean="0"/>
              <a:t>корпус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)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791" y="3083959"/>
            <a:ext cx="7187878" cy="203132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078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999" y="140731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9. </a:t>
            </a:r>
            <a:r>
              <a:rPr lang="ru-RU" sz="1600" b="1" dirty="0" smtClean="0">
                <a:cs typeface="Times New Roman" pitchFamily="18" charset="0"/>
              </a:rPr>
              <a:t>БОЛЬШОЙ ДВОРЕЦ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78656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00" y="727095"/>
            <a:ext cx="1219200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/>
              <a:t>Особенностью </a:t>
            </a:r>
            <a:r>
              <a:rPr lang="ru-RU" sz="1400" b="1" dirty="0" err="1"/>
              <a:t>баженовского</a:t>
            </a:r>
            <a:r>
              <a:rPr lang="ru-RU" sz="1400" b="1" dirty="0"/>
              <a:t> проекта было то, что главный дворец как единая постройка отсутствовал — он распадался на три самостоятельных корпуса: </a:t>
            </a:r>
            <a:r>
              <a:rPr lang="ru-RU" sz="1400" dirty="0"/>
              <a:t>центральный с парадными залами (Большой Кавалерский </a:t>
            </a:r>
            <a:r>
              <a:rPr lang="ru-RU" sz="1400" dirty="0" smtClean="0"/>
              <a:t>дворец), </a:t>
            </a:r>
            <a:r>
              <a:rPr lang="ru-RU" sz="1400" dirty="0"/>
              <a:t>правый и левый с личными покоями императрицы и </a:t>
            </a:r>
            <a:r>
              <a:rPr lang="ru-RU" sz="1400" dirty="0" smtClean="0"/>
              <a:t>её сына Павла</a:t>
            </a:r>
            <a:r>
              <a:rPr lang="ru-RU" sz="1400" dirty="0"/>
              <a:t>. Впоследствии, после рождения у </a:t>
            </a:r>
            <a:r>
              <a:rPr lang="ru-RU" sz="1400" dirty="0" smtClean="0"/>
              <a:t>цесаревича сыновей, Баженов между </a:t>
            </a:r>
            <a:r>
              <a:rPr lang="ru-RU" sz="1400" dirty="0"/>
              <a:t>корпусами Екатерины II и Павла Петровича </a:t>
            </a:r>
            <a:r>
              <a:rPr lang="ru-RU" sz="1400" dirty="0" smtClean="0"/>
              <a:t>построил небольшой </a:t>
            </a:r>
            <a:r>
              <a:rPr lang="ru-RU" sz="1400" dirty="0"/>
              <a:t>корпус для екатерининских </a:t>
            </a:r>
            <a:r>
              <a:rPr lang="ru-RU" sz="1400" dirty="0" smtClean="0"/>
              <a:t>внуков</a:t>
            </a:r>
            <a:r>
              <a:rPr lang="ru-RU" sz="1400" dirty="0"/>
              <a:t>.</a:t>
            </a:r>
            <a:endParaRPr lang="ru-RU" sz="1400" dirty="0" smtClean="0"/>
          </a:p>
          <a:p>
            <a:pPr algn="ctr">
              <a:lnSpc>
                <a:spcPct val="115000"/>
              </a:lnSpc>
            </a:pPr>
            <a:endParaRPr lang="ru-RU" sz="1400" dirty="0" smtClean="0"/>
          </a:p>
          <a:p>
            <a:pPr algn="ctr">
              <a:lnSpc>
                <a:spcPct val="115000"/>
              </a:lnSpc>
            </a:pPr>
            <a:endParaRPr lang="ru-RU" sz="1400" dirty="0"/>
          </a:p>
          <a:p>
            <a:pPr algn="ctr">
              <a:lnSpc>
                <a:spcPct val="115000"/>
              </a:lnSpc>
            </a:pPr>
            <a:endParaRPr lang="ru-RU" sz="1400" dirty="0" smtClean="0"/>
          </a:p>
          <a:p>
            <a:pPr algn="ctr">
              <a:lnSpc>
                <a:spcPct val="115000"/>
              </a:lnSpc>
            </a:pPr>
            <a:endParaRPr lang="ru-RU" sz="1400" dirty="0"/>
          </a:p>
          <a:p>
            <a:pPr algn="ctr">
              <a:lnSpc>
                <a:spcPct val="115000"/>
              </a:lnSpc>
            </a:pPr>
            <a:endParaRPr lang="ru-RU" sz="1400" dirty="0" smtClean="0"/>
          </a:p>
          <a:p>
            <a:pPr algn="ctr">
              <a:lnSpc>
                <a:spcPct val="115000"/>
              </a:lnSpc>
            </a:pPr>
            <a:endParaRPr lang="ru-RU" sz="1400" dirty="0"/>
          </a:p>
          <a:p>
            <a:pPr algn="ctr">
              <a:lnSpc>
                <a:spcPct val="115000"/>
              </a:lnSpc>
            </a:pPr>
            <a:endParaRPr lang="ru-RU" sz="1400" dirty="0" smtClean="0"/>
          </a:p>
          <a:p>
            <a:pPr algn="ctr">
              <a:lnSpc>
                <a:spcPct val="115000"/>
              </a:lnSpc>
            </a:pPr>
            <a:endParaRPr lang="ru-RU" sz="1400" dirty="0"/>
          </a:p>
          <a:p>
            <a:pPr algn="ctr">
              <a:lnSpc>
                <a:spcPct val="115000"/>
              </a:lnSpc>
            </a:pPr>
            <a:endParaRPr lang="ru-RU" sz="1400" dirty="0" smtClean="0"/>
          </a:p>
          <a:p>
            <a:pPr algn="ctr">
              <a:lnSpc>
                <a:spcPct val="115000"/>
              </a:lnSpc>
            </a:pPr>
            <a:endParaRPr lang="ru-RU" sz="1400" dirty="0" smtClean="0"/>
          </a:p>
          <a:p>
            <a:pPr algn="ctr">
              <a:lnSpc>
                <a:spcPct val="115000"/>
              </a:lnSpc>
            </a:pPr>
            <a:endParaRPr lang="ru-RU" sz="1400" dirty="0" smtClean="0"/>
          </a:p>
          <a:p>
            <a:pPr algn="ctr">
              <a:lnSpc>
                <a:spcPct val="115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1782 году </a:t>
            </a:r>
            <a:r>
              <a:rPr lang="ru-RU" sz="1400" b="1" dirty="0" smtClean="0"/>
              <a:t>главный </a:t>
            </a:r>
            <a:r>
              <a:rPr lang="ru-RU" sz="1400" b="1" dirty="0"/>
              <a:t>дворец </a:t>
            </a:r>
            <a:r>
              <a:rPr lang="ru-RU" sz="1400" dirty="0"/>
              <a:t>не понравился Екатерине </a:t>
            </a:r>
            <a:r>
              <a:rPr lang="en-US" sz="1400" dirty="0" smtClean="0"/>
              <a:t>II</a:t>
            </a:r>
            <a:r>
              <a:rPr lang="ru-RU" sz="1400" dirty="0" smtClean="0"/>
              <a:t>,  </a:t>
            </a:r>
            <a:r>
              <a:rPr lang="ru-RU" sz="1400" dirty="0"/>
              <a:t>и</a:t>
            </a:r>
            <a:r>
              <a:rPr lang="ru-RU" sz="1400" dirty="0" smtClean="0"/>
              <a:t>мператрица  </a:t>
            </a:r>
            <a:r>
              <a:rPr lang="ru-RU" sz="1400" dirty="0"/>
              <a:t>пробыла в нём всего лишь четверть часа и вышла недовольная. </a:t>
            </a:r>
            <a:endParaRPr lang="ru-RU" sz="1400" dirty="0" smtClean="0"/>
          </a:p>
          <a:p>
            <a:pPr algn="ctr">
              <a:lnSpc>
                <a:spcPct val="115000"/>
              </a:lnSpc>
            </a:pPr>
            <a:r>
              <a:rPr lang="ru-RU" sz="1400" dirty="0" smtClean="0"/>
              <a:t>Вердикт </a:t>
            </a:r>
            <a:r>
              <a:rPr lang="ru-RU" sz="1400" dirty="0"/>
              <a:t>императрицы после беглого осмотра был суров: деньги на строительство затрачены понапрасну, лестницы узки, потолки тяжелы, комнаты и будуары тесны, залы, будто погреба, темны.</a:t>
            </a:r>
            <a:endParaRPr lang="ru-RU" sz="1400" dirty="0" smtClean="0"/>
          </a:p>
          <a:p>
            <a:pPr algn="ctr">
              <a:lnSpc>
                <a:spcPct val="115000"/>
              </a:lnSpc>
            </a:pPr>
            <a:r>
              <a:rPr lang="ru-RU" sz="1400" dirty="0" smtClean="0"/>
              <a:t>Спустя </a:t>
            </a:r>
            <a:r>
              <a:rPr lang="ru-RU" sz="1400" dirty="0"/>
              <a:t>несколько месяцев из Санкт-Петербурга пришло распоряжение о сносе главного дворца, об отстранении Баженова от работ и о начале строительства нового дворца по проекту уже другого архитектора Матвея Казакова (ученика Баженова</a:t>
            </a:r>
            <a:r>
              <a:rPr lang="ru-RU" sz="1400" dirty="0" smtClean="0"/>
              <a:t>).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К февралю 1786 года Казаков подготовил проект Большого дворца,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и 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он был одобрен императрицей. 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В марте началась разборка двух корпусов — покоев Екатерины и цесаревича Павла. </a:t>
            </a:r>
          </a:p>
          <a:p>
            <a:pPr algn="ctr">
              <a:lnSpc>
                <a:spcPct val="115000"/>
              </a:lnSpc>
            </a:pPr>
            <a:endParaRPr lang="ru-RU" sz="1400" dirty="0" smtClean="0"/>
          </a:p>
          <a:p>
            <a:pPr algn="ctr">
              <a:lnSpc>
                <a:spcPct val="115000"/>
              </a:lnSpc>
            </a:pPr>
            <a:r>
              <a:rPr lang="ru-RU" sz="1400" i="1" dirty="0"/>
              <a:t>Произошло небывалое в летописях русской архитектуры XVIII века событие: громадный дворец, сооружавшийся отличным художником, потребовавший больших затрат, несмотря на предварительное одобрение проекта императрицей, был разобран.</a:t>
            </a:r>
            <a:endParaRPr lang="ru-RU" sz="1400" dirty="0"/>
          </a:p>
          <a:p>
            <a:pPr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6386" name="Picture 2" descr="\\psf\Home\Desktop\0_c7e7a_e7252e19_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9912" y="1774763"/>
            <a:ext cx="4322973" cy="218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4531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4600" y="1386433"/>
            <a:ext cx="6997700" cy="3981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Матвей </a:t>
            </a:r>
            <a:r>
              <a:rPr lang="ru-RU" sz="1400" b="1" dirty="0"/>
              <a:t>Казаков </a:t>
            </a:r>
            <a:r>
              <a:rPr lang="ru-RU" sz="1400" dirty="0"/>
              <a:t>в своём проекте попытался по возможности сохранить избранный Баженовым стиль, основанный на традициях московского зодчества XVII века, но тем не менее новый дворец входил в противоречие с существующей застройкой. </a:t>
            </a:r>
            <a:endParaRPr lang="ru-RU" sz="1400" dirty="0" smtClean="0"/>
          </a:p>
          <a:p>
            <a:pPr algn="ctr"/>
            <a:r>
              <a:rPr lang="ru-RU" sz="1400" dirty="0" smtClean="0"/>
              <a:t>Прошло </a:t>
            </a:r>
            <a:r>
              <a:rPr lang="ru-RU" sz="1400" dirty="0"/>
              <a:t>десять лет с момента закладки Царицына, и за это время </a:t>
            </a:r>
            <a:r>
              <a:rPr lang="ru-RU" sz="1400" b="1" i="1" dirty="0"/>
              <a:t>классицизм</a:t>
            </a:r>
            <a:r>
              <a:rPr lang="ru-RU" sz="1400" dirty="0"/>
              <a:t> набрал силу, стал ведущим направлением развития русской архитектуры; изменились также вкусы и потребности императрицы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Новое задание диктовало и новые решения: </a:t>
            </a:r>
            <a:r>
              <a:rPr lang="ru-RU" sz="1400" u="sng" dirty="0" smtClean="0"/>
              <a:t>так, дворец приобрёл строгую симметрию, уравновешенность пропорций, трёхчастное деление фасадов, </a:t>
            </a:r>
            <a:r>
              <a:rPr lang="ru-RU" sz="1400" b="1" u="sng" dirty="0" smtClean="0"/>
              <a:t>характерные для классицизма</a:t>
            </a:r>
            <a:r>
              <a:rPr lang="ru-RU" sz="1400" u="sng" dirty="0" smtClean="0"/>
              <a:t>, и монументальные пропорции.</a:t>
            </a:r>
          </a:p>
          <a:p>
            <a:pPr algn="ctr">
              <a:lnSpc>
                <a:spcPct val="115000"/>
              </a:lnSpc>
            </a:pPr>
            <a:endParaRPr lang="ru-RU" sz="1000" b="1" dirty="0" smtClean="0"/>
          </a:p>
          <a:p>
            <a:pPr algn="ctr">
              <a:lnSpc>
                <a:spcPct val="115000"/>
              </a:lnSpc>
            </a:pPr>
            <a:r>
              <a:rPr lang="ru-RU" sz="1400" b="1" dirty="0" smtClean="0"/>
              <a:t>Элементы </a:t>
            </a:r>
            <a:r>
              <a:rPr lang="ru-RU" sz="1400" b="1" dirty="0"/>
              <a:t>готической архитектуры</a:t>
            </a:r>
            <a:r>
              <a:rPr lang="ru-RU" sz="1400" dirty="0"/>
              <a:t> стали более выраженными благодаря восьми башням, акцентировавшим углы по периметру дворца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>
              <a:lnSpc>
                <a:spcPct val="115000"/>
              </a:lnSpc>
            </a:pPr>
            <a:endParaRPr lang="ru-RU" sz="1400" dirty="0"/>
          </a:p>
          <a:p>
            <a:pPr algn="ctr">
              <a:lnSpc>
                <a:spcPct val="115000"/>
              </a:lnSpc>
            </a:pPr>
            <a:r>
              <a:rPr lang="ru-RU" sz="1400" dirty="0" smtClean="0"/>
              <a:t>Дворец </a:t>
            </a:r>
            <a:r>
              <a:rPr lang="ru-RU" sz="1400" dirty="0"/>
              <a:t>не был завершён из-за внезапной смерти Екатерины II. </a:t>
            </a:r>
          </a:p>
          <a:p>
            <a:pPr algn="ctr">
              <a:lnSpc>
                <a:spcPct val="115000"/>
              </a:lnSpc>
            </a:pPr>
            <a:r>
              <a:rPr lang="ru-RU" sz="1400" dirty="0" err="1"/>
              <a:t>Руинированный</a:t>
            </a:r>
            <a:r>
              <a:rPr lang="ru-RU" sz="1400" dirty="0"/>
              <a:t> дворец, за свою историю никак не использовавшийся, в 2005—2007 годах был превращён в современный музейный комплекс.   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78656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5364" name="Picture 4" descr="\\psf\Home\Desktop\001ars_500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77" y="523542"/>
            <a:ext cx="4279900" cy="27391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1077" y="3644255"/>
            <a:ext cx="4279900" cy="29171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1576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№10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02" y="1154875"/>
            <a:ext cx="10165279" cy="2538351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  <a:ea typeface="Times New Roman"/>
              </a:rPr>
              <a:t>Посмотрите на дворцы архитекторов (фото вид сверху) и ответьте на вопрос,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ea typeface="Times New Roman"/>
              </a:rPr>
              <a:t>в</a:t>
            </a:r>
            <a:r>
              <a:rPr lang="ru-RU" sz="1600" b="1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1600" b="1" dirty="0">
                <a:solidFill>
                  <a:schemeClr val="tx1"/>
                </a:solidFill>
                <a:ea typeface="Times New Roman"/>
              </a:rPr>
              <a:t>чем повторяет дворец Казакова замыслу Баженова? </a:t>
            </a:r>
            <a:endParaRPr lang="ru-RU" sz="1600" b="1" dirty="0">
              <a:solidFill>
                <a:schemeClr val="tx1"/>
              </a:solidFill>
            </a:endParaRPr>
          </a:p>
          <a:p>
            <a:pPr lvl="0"/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5279158"/>
            <a:ext cx="1145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(Ответ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ru-RU" sz="1400" dirty="0" smtClean="0">
                <a:cs typeface="Times New Roman" pitchFamily="18" charset="0"/>
              </a:rPr>
              <a:t>У Баженова </a:t>
            </a:r>
            <a:r>
              <a:rPr lang="ru-RU" sz="1400" dirty="0"/>
              <a:t>г</a:t>
            </a:r>
            <a:r>
              <a:rPr lang="ru-RU" sz="1400" dirty="0" smtClean="0"/>
              <a:t>лавных </a:t>
            </a:r>
            <a:r>
              <a:rPr lang="ru-RU" sz="1400" dirty="0"/>
              <a:t>дворцов </a:t>
            </a:r>
            <a:r>
              <a:rPr lang="ru-RU" sz="1400" dirty="0" smtClean="0"/>
              <a:t>было </a:t>
            </a:r>
            <a:r>
              <a:rPr lang="ru-RU" sz="1400" dirty="0"/>
              <a:t>два: 1-й </a:t>
            </a:r>
            <a:r>
              <a:rPr lang="ru-RU" sz="1400" dirty="0" smtClean="0"/>
              <a:t>(правый) для </a:t>
            </a:r>
            <a:r>
              <a:rPr lang="ru-RU" sz="1400" dirty="0"/>
              <a:t>Екатерины, 2-й </a:t>
            </a:r>
            <a:r>
              <a:rPr lang="ru-RU" sz="1400" dirty="0" smtClean="0"/>
              <a:t>(левый) для </a:t>
            </a:r>
            <a:r>
              <a:rPr lang="ru-RU" sz="1400" dirty="0"/>
              <a:t>её сына Павла. </a:t>
            </a:r>
            <a:endParaRPr lang="ru-RU" sz="1400" dirty="0" smtClean="0"/>
          </a:p>
          <a:p>
            <a:pPr algn="ctr"/>
            <a:r>
              <a:rPr lang="ru-RU" sz="1400" dirty="0" smtClean="0"/>
              <a:t>Дворец Казакова повторяет замысел Баженова: основу его дворца составляют </a:t>
            </a:r>
            <a:r>
              <a:rPr lang="ru-RU" sz="1400" dirty="0"/>
              <a:t>два равных крыла, квадратных в плане, предполагавшихся для покоев Екатерины II (правое крыло) и цесаревича Павла (левое). Оба крыла соединены средней </a:t>
            </a:r>
            <a:r>
              <a:rPr lang="ru-RU" sz="1400" dirty="0" smtClean="0"/>
              <a:t>частью и если </a:t>
            </a:r>
            <a:r>
              <a:rPr lang="ru-RU" sz="1400" dirty="0"/>
              <a:t>посмотреть на </a:t>
            </a:r>
            <a:r>
              <a:rPr lang="ru-RU" sz="1400" dirty="0" smtClean="0"/>
              <a:t>неё сверху, то станет очевидно, </a:t>
            </a:r>
            <a:r>
              <a:rPr lang="ru-RU" sz="1400" dirty="0"/>
              <a:t>что середина дворца довольно узкая, и по сути представляет собой </a:t>
            </a:r>
            <a:r>
              <a:rPr lang="ru-RU" sz="1400" dirty="0" smtClean="0"/>
              <a:t>галерею, соединяющую </a:t>
            </a:r>
            <a:r>
              <a:rPr lang="ru-RU" sz="1400" dirty="0"/>
              <a:t>главные </a:t>
            </a:r>
            <a:r>
              <a:rPr lang="ru-RU" sz="1400" dirty="0" smtClean="0"/>
              <a:t>объёмы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)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242" name="Picture 2" descr="\\psf\Home\Desktop\Конкурс ОБР МАРШРУТ\Я Фото Царицыно\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76572" y="2336801"/>
            <a:ext cx="4562877" cy="2431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7288" y="2336801"/>
            <a:ext cx="5301412" cy="2431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2382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10. </a:t>
            </a:r>
            <a:r>
              <a:rPr lang="ru-RU" sz="1600" b="1" dirty="0" smtClean="0">
                <a:cs typeface="Times New Roman" pitchFamily="18" charset="0"/>
              </a:rPr>
              <a:t>МАЛЫЙ ДВОРЕЦ (ПОЛУЦИРКУЛЬНЫЙ) И ХОЛМ-ПИРАМИДА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1439" y="2766883"/>
            <a:ext cx="48095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Баженовский</a:t>
            </a:r>
            <a:r>
              <a:rPr lang="ru-RU" sz="1400" dirty="0" smtClean="0"/>
              <a:t> </a:t>
            </a:r>
            <a:r>
              <a:rPr lang="ru-RU" sz="1400" b="1" dirty="0"/>
              <a:t>Малый дворец </a:t>
            </a:r>
            <a:r>
              <a:rPr lang="ru-RU" sz="1400" dirty="0"/>
              <a:t>стал естественным завершением холма, повторив его форму. Здесь проявилось высокое мастерство архитектора, нашедшего точные пропорции и формы, чтобы идеально вписать постройку в ландшафт. </a:t>
            </a:r>
            <a:endParaRPr lang="ru-RU" sz="1400" dirty="0" smtClean="0"/>
          </a:p>
          <a:p>
            <a:pPr algn="ctr"/>
            <a:endParaRPr lang="ru-RU" sz="800" dirty="0" smtClean="0"/>
          </a:p>
          <a:p>
            <a:pPr algn="ctr"/>
            <a:r>
              <a:rPr lang="ru-RU" sz="1400" dirty="0" smtClean="0"/>
              <a:t>Здание </a:t>
            </a:r>
            <a:r>
              <a:rPr lang="ru-RU" sz="1400" dirty="0"/>
              <a:t>имеет вытянутые, в готических формах, стрельчатые завершения окон. Дворец строился, вероятно, для развлечений Екатерины II в особо приближённом кругу.</a:t>
            </a:r>
          </a:p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42689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900" y="1224754"/>
            <a:ext cx="10972799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Холм-пирамида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унаследованный Царицыным от усадьбы Кантемиров, является интересным памятником паркового искусства XVIII века. Садовники Кантемиров придали крутому склону холма правильную конусную форму, расположив полукруглыми террасами прогулочные дорожки между регулярными парковыми посадками. </a:t>
            </a: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400" dirty="0" smtClean="0"/>
              <a:t> </a:t>
            </a:r>
            <a:endParaRPr lang="ru-RU" sz="1400" dirty="0">
              <a:solidFill>
                <a:prstClr val="black"/>
              </a:solidFill>
            </a:endParaRPr>
          </a:p>
          <a:p>
            <a:pPr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2290" name="Picture 2" descr="\\psf\Home\Desktop\Конкурс ОБР МАРШРУТ\Я Фото Царицыно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131" y="2402724"/>
            <a:ext cx="4975168" cy="37313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56356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№11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090" y="1370775"/>
            <a:ext cx="10165279" cy="253835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В 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небольшом сооружении, размерами напоминающее парковый павильон, не сразу угадывается дворец. Какая деталь в фасаде здания говорит об особом предназначении постройки? 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800" b="1" dirty="0" smtClean="0">
              <a:solidFill>
                <a:schemeClr val="tx1"/>
              </a:solidFill>
            </a:endParaRPr>
          </a:p>
          <a:p>
            <a:pPr lvl="0"/>
            <a:endParaRPr lang="ru-RU" sz="1600" b="1" dirty="0">
              <a:solidFill>
                <a:schemeClr val="tx1"/>
              </a:solidFill>
            </a:endParaRPr>
          </a:p>
          <a:p>
            <a:pPr lvl="0"/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270" y="5279158"/>
            <a:ext cx="1077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(Ответ: </a:t>
            </a:r>
            <a:r>
              <a:rPr lang="ru-RU" sz="1400" dirty="0" smtClean="0"/>
              <a:t>Белокаменная </a:t>
            </a:r>
            <a:r>
              <a:rPr lang="ru-RU" sz="1400" dirty="0"/>
              <a:t>эмблема с изображением начальной буквы имени императрицы в лучах </a:t>
            </a:r>
            <a:r>
              <a:rPr lang="ru-RU" sz="1400" dirty="0" smtClean="0"/>
              <a:t>славы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)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791" y="2614059"/>
            <a:ext cx="7187878" cy="203132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849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11. </a:t>
            </a:r>
            <a:r>
              <a:rPr lang="ru-RU" sz="1600" b="1" dirty="0" smtClean="0">
                <a:cs typeface="Times New Roman" pitchFamily="18" charset="0"/>
              </a:rPr>
              <a:t>СРЕДНИЙ ДВОРЕЦ (ОПЕРНЫЙ ДОМ)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9901" y="2523866"/>
            <a:ext cx="58039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r>
              <a:rPr lang="ru-RU" sz="1400" dirty="0"/>
              <a:t>Довольно крупное здание протяжённой формы производит впечатление цельности. За счёт тщательно проработанного декора его формы кажутся лёгкими, устремлёнными ввысь. </a:t>
            </a:r>
            <a:endParaRPr lang="ru-RU" sz="1400" dirty="0" smtClean="0"/>
          </a:p>
          <a:p>
            <a:pPr algn="ctr"/>
            <a:r>
              <a:rPr lang="ru-RU" sz="1600" b="1" i="1" dirty="0" smtClean="0"/>
              <a:t>Парапет</a:t>
            </a:r>
            <a:r>
              <a:rPr lang="ru-RU" sz="1400" dirty="0"/>
              <a:t>, венчающий дворец, по сравнению парапетами других царицынских построек особенно сложен по рисунку, наряден и очень высок. </a:t>
            </a:r>
            <a:endParaRPr lang="ru-RU" sz="1400" dirty="0" smtClean="0"/>
          </a:p>
          <a:p>
            <a:pPr algn="ctr"/>
            <a:r>
              <a:rPr lang="ru-RU" sz="1400" dirty="0" smtClean="0"/>
              <a:t>С </a:t>
            </a:r>
            <a:r>
              <a:rPr lang="ru-RU" sz="1400" dirty="0"/>
              <a:t>восточной стороны центральной части имеется декоративный рисунок, напоминающий театральный занавес, со звёздами, кругами и планетарными знаками. </a:t>
            </a: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42689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900" y="1224754"/>
            <a:ext cx="10972799" cy="15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a typeface="Calibri"/>
                <a:cs typeface="Times New Roman"/>
              </a:rPr>
              <a:t>Оперный </a:t>
            </a:r>
            <a:r>
              <a:rPr lang="ru-RU" sz="1400" b="1" dirty="0">
                <a:ea typeface="Calibri"/>
                <a:cs typeface="Times New Roman"/>
              </a:rPr>
              <a:t>дом </a:t>
            </a:r>
            <a:r>
              <a:rPr lang="ru-RU" sz="1400" dirty="0">
                <a:ea typeface="Calibri"/>
                <a:cs typeface="Times New Roman"/>
              </a:rPr>
              <a:t>– одна из лучших построек Баженова не только в Царицыне, но и в его творческом наследии; его нередко сравнивают с гигантским резным ларцом для драгоценностей. Дворец предназначался, вероятно, для небольших официальных приёмов, проведения придворных церемоний, а также для театральных представлений и придворных увеселений Екатерины II.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400" dirty="0" smtClean="0"/>
              <a:t> </a:t>
            </a:r>
            <a:endParaRPr lang="ru-RU" sz="1400" dirty="0">
              <a:solidFill>
                <a:prstClr val="black"/>
              </a:solidFill>
            </a:endParaRPr>
          </a:p>
          <a:p>
            <a:pPr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4110" y="6175345"/>
            <a:ext cx="3220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/>
              <a:t>Парапет</a:t>
            </a:r>
            <a:r>
              <a:rPr lang="ru-RU" sz="1400" dirty="0"/>
              <a:t> – невысокая стенка, перила.</a:t>
            </a:r>
          </a:p>
        </p:txBody>
      </p:sp>
      <p:pic>
        <p:nvPicPr>
          <p:cNvPr id="13314" name="Picture 2" descr="\\psf\Home\Desktop\Конкурс ОБР МАРШРУТ\Я Фото Царицыно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1" y="2347649"/>
            <a:ext cx="4676070" cy="35070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2526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8130"/>
            <a:ext cx="12192000" cy="2529445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rgbClr val="262626"/>
                </a:solidFill>
                <a:latin typeface="+mn-lt"/>
              </a:rPr>
              <a:t>«Архитектура </a:t>
            </a:r>
            <a:r>
              <a:rPr lang="ru-RU" sz="1600" i="1" dirty="0">
                <a:solidFill>
                  <a:srgbClr val="262626"/>
                </a:solidFill>
                <a:latin typeface="+mn-lt"/>
              </a:rPr>
              <a:t>– та же летопись мира: она говорит тогда, когда уже умолкают и песни и </a:t>
            </a:r>
            <a:r>
              <a:rPr lang="ru-RU" sz="1600" i="1" dirty="0" smtClean="0">
                <a:solidFill>
                  <a:srgbClr val="262626"/>
                </a:solidFill>
                <a:latin typeface="+mn-lt"/>
              </a:rPr>
              <a:t>предания…»</a:t>
            </a:r>
            <a:br>
              <a:rPr lang="ru-RU" sz="1600" i="1" dirty="0" smtClean="0">
                <a:solidFill>
                  <a:srgbClr val="262626"/>
                </a:solidFill>
                <a:latin typeface="+mn-lt"/>
              </a:rPr>
            </a:br>
            <a:r>
              <a:rPr lang="ru-RU" sz="1400" i="1" dirty="0" smtClean="0">
                <a:solidFill>
                  <a:srgbClr val="262626"/>
                </a:solidFill>
                <a:latin typeface="+mn-lt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rgbClr val="262626"/>
                </a:solidFill>
                <a:latin typeface="+mn-lt"/>
              </a:rPr>
              <a:t>Н.В</a:t>
            </a:r>
            <a:r>
              <a:rPr lang="ru-RU" sz="1400" dirty="0">
                <a:solidFill>
                  <a:srgbClr val="262626"/>
                </a:solidFill>
                <a:latin typeface="+mn-lt"/>
              </a:rPr>
              <a:t>. Гоголь.</a:t>
            </a:r>
            <a:r>
              <a:rPr lang="ru-RU" sz="1400" dirty="0" smtClean="0">
                <a:latin typeface="+mn-lt"/>
                <a:cs typeface="Times New Roman" pitchFamily="18" charset="0"/>
              </a:rPr>
              <a:t/>
            </a:r>
            <a:br>
              <a:rPr lang="ru-RU" sz="1400" dirty="0" smtClean="0">
                <a:latin typeface="+mn-lt"/>
                <a:cs typeface="Times New Roman" pitchFamily="18" charset="0"/>
              </a:rPr>
            </a:br>
            <a:r>
              <a:rPr lang="ru-RU" sz="1400" dirty="0" smtClean="0">
                <a:latin typeface="+mn-lt"/>
                <a:cs typeface="Times New Roman" pitchFamily="18" charset="0"/>
              </a:rPr>
              <a:t>В пространстве города отражается образ жизни людей, их взаимоотношения, т.е. социально-общественные отношения в конкретный исторический период.</a:t>
            </a:r>
            <a:br>
              <a:rPr lang="ru-RU" sz="1400" dirty="0" smtClean="0">
                <a:latin typeface="+mn-lt"/>
                <a:cs typeface="Times New Roman" pitchFamily="18" charset="0"/>
              </a:rPr>
            </a:br>
            <a:r>
              <a:rPr lang="ru-RU" sz="1400" dirty="0" smtClean="0">
                <a:latin typeface="+mn-lt"/>
                <a:cs typeface="Times New Roman" pitchFamily="18" charset="0"/>
              </a:rPr>
              <a:t>Наиболее сложные архитектурные задачи стояли перед зодчими при создании городов. Когда человек перестал видеть в жилище только средство спасения от природных невзгод, а осознал необходимость красоты постройки, тогда и возникло </a:t>
            </a:r>
            <a:br>
              <a:rPr lang="ru-RU" sz="1400" dirty="0" smtClean="0">
                <a:latin typeface="+mn-lt"/>
                <a:cs typeface="Times New Roman" pitchFamily="18" charset="0"/>
              </a:rPr>
            </a:br>
            <a:r>
              <a:rPr lang="ru-RU" sz="1400" dirty="0" smtClean="0">
                <a:latin typeface="+mn-lt"/>
                <a:cs typeface="Times New Roman" pitchFamily="18" charset="0"/>
              </a:rPr>
              <a:t>ИСКУССТВО АРХИТЕКТУРЫ.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803" y="1995055"/>
            <a:ext cx="11234057" cy="3966359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Сегодня мы с вами совершим прогулку по </a:t>
            </a: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дворцовой 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части Царицынского </a:t>
            </a: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ансамбля</a:t>
            </a: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, который 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является важнейшим памятником так называемой «русской готики» (псевдоготики</a:t>
            </a: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).</a:t>
            </a:r>
            <a:r>
              <a:rPr lang="ru-RU" sz="1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Царицыно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– 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дворцово-парковый ансамбль на юге Москвы; заложен по повелению императрицы Екатерины II в 1776 году. </a:t>
            </a:r>
            <a:endParaRPr lang="ru-RU" sz="1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Это самая крупная в Европе псевдоготическая постройка XVIII века и единственный дворцовый комплекс, разработанный в этом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стиле, он является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важнейшим памятником «русской готики». Над созданием императорской резиденции в течение 20 лет работали последовательно два наиболее известных архитектора своей эпохи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– 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Василий Баженов и его ученик Матвей Казаков. </a:t>
            </a:r>
          </a:p>
          <a:p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Русская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готика (псевдоготика)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– направление в русской архитектуре екатерининской эпохи, основанное на вольном сочетании элементов европейской готики и московского барокко с гротескными привнесениями работавших в этом стиле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архитекторов.</a:t>
            </a:r>
          </a:p>
          <a:p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Архитектурный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язык русской готики, как считается, изобрел В. И. Баженов при строительстве Царицынского </a:t>
            </a: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дворца. </a:t>
            </a:r>
          </a:p>
          <a:p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Здесь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сразу бросается в глаза отличие от монохромной европейской готики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– 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широкое использование красного кирпича с белокаменными деталями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–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сочетание, вызывающее в памяти башни Московского Кремля.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2052" name="Picture 4" descr="\\psf\Home\Desktop\1000px-Tsaritsino-panoram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05695" y="5041075"/>
            <a:ext cx="7267698" cy="1618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887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№11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090" y="1370775"/>
            <a:ext cx="10165279" cy="253835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Какие 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детали с южного и северного фасадов здания подчёркивают официальный статус здания?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800" b="1" dirty="0" smtClean="0">
              <a:solidFill>
                <a:schemeClr val="tx1"/>
              </a:solidFill>
            </a:endParaRPr>
          </a:p>
          <a:p>
            <a:pPr lvl="0"/>
            <a:endParaRPr lang="ru-RU" sz="1600" b="1" dirty="0">
              <a:solidFill>
                <a:schemeClr val="tx1"/>
              </a:solidFill>
            </a:endParaRPr>
          </a:p>
          <a:p>
            <a:pPr lvl="0"/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270" y="5617712"/>
            <a:ext cx="1077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(Ответ: </a:t>
            </a:r>
            <a:r>
              <a:rPr lang="ru-RU" sz="1400" dirty="0" smtClean="0"/>
              <a:t>Белокаменные </a:t>
            </a:r>
            <a:r>
              <a:rPr lang="ru-RU" sz="1400" dirty="0"/>
              <a:t>двуглавые </a:t>
            </a:r>
            <a:r>
              <a:rPr lang="ru-RU" sz="1400" dirty="0" smtClean="0"/>
              <a:t>орлы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)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791" y="2588659"/>
            <a:ext cx="7187878" cy="203132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8602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12. </a:t>
            </a:r>
            <a:r>
              <a:rPr lang="ru-RU" sz="1600" b="1" dirty="0" smtClean="0">
                <a:cs typeface="Times New Roman" pitchFamily="18" charset="0"/>
              </a:rPr>
              <a:t>ФИГУРНЫЕ («ВИНОГРАДНЫЕ») ВОРОТА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3261" y="2737622"/>
            <a:ext cx="4627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Баженову </a:t>
            </a:r>
            <a:r>
              <a:rPr lang="ru-RU" sz="1400" dirty="0"/>
              <a:t>здесь удалось соединить трудно сочетаемые вещи: торжественность триумфальной арки и лиричность парковой «затеи». </a:t>
            </a:r>
            <a:endParaRPr lang="ru-RU" sz="1400" dirty="0" smtClean="0"/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этом соединении усматривают ещё один пример </a:t>
            </a:r>
            <a:r>
              <a:rPr lang="ru-RU" sz="1400" dirty="0" smtClean="0"/>
              <a:t>царицынского </a:t>
            </a:r>
            <a:r>
              <a:rPr lang="ru-RU" sz="1400" b="1" dirty="0"/>
              <a:t>«театра архитектуры».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На </a:t>
            </a:r>
            <a:r>
              <a:rPr lang="ru-RU" sz="1400" dirty="0"/>
              <a:t>триумфальный характер ворот недвусмысленно указывают барельефы трубящих Слав. </a:t>
            </a:r>
            <a:endParaRPr lang="ru-RU" sz="1400" dirty="0" smtClean="0"/>
          </a:p>
          <a:p>
            <a:pPr algn="ctr"/>
            <a:r>
              <a:rPr lang="ru-RU" sz="1400" dirty="0" smtClean="0"/>
              <a:t>Стилистически </a:t>
            </a:r>
            <a:r>
              <a:rPr lang="ru-RU" sz="1400" dirty="0"/>
              <a:t>ворота близки Фигурному мосту: ряд деталей в декоре обеих построек перекликаются.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42689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900" y="1224754"/>
            <a:ext cx="10972799" cy="82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/>
              <a:t>Нарядные </a:t>
            </a:r>
            <a:r>
              <a:rPr lang="ru-RU" sz="1400" b="1" dirty="0"/>
              <a:t>ворота </a:t>
            </a:r>
            <a:r>
              <a:rPr lang="ru-RU" sz="1400" dirty="0"/>
              <a:t>в виде башен-опор и стрельчатой арки – это условная граница между парковой и дворцовой частями Царицынского ансамбля. </a:t>
            </a:r>
            <a:r>
              <a:rPr lang="ru-RU" sz="1400" dirty="0" smtClean="0"/>
              <a:t> </a:t>
            </a:r>
            <a:endParaRPr lang="ru-RU" sz="1400" dirty="0">
              <a:solidFill>
                <a:prstClr val="black"/>
              </a:solidFill>
            </a:endParaRPr>
          </a:p>
          <a:p>
            <a:pPr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576" y="2246574"/>
            <a:ext cx="5160025" cy="38700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35312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№12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090" y="1370775"/>
            <a:ext cx="10165279" cy="253835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Благодаря 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какой архитектурной детали ворота получили своё второе название «Виноградные»?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800" b="1" dirty="0" smtClean="0">
              <a:solidFill>
                <a:schemeClr val="tx1"/>
              </a:solidFill>
            </a:endParaRPr>
          </a:p>
          <a:p>
            <a:pPr lvl="0"/>
            <a:endParaRPr lang="ru-RU" sz="1600" b="1" dirty="0">
              <a:solidFill>
                <a:schemeClr val="tx1"/>
              </a:solidFill>
            </a:endParaRPr>
          </a:p>
          <a:p>
            <a:pPr lvl="0"/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270" y="5279158"/>
            <a:ext cx="1077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(Ответ: </a:t>
            </a:r>
            <a:r>
              <a:rPr lang="ru-RU" sz="1400" dirty="0"/>
              <a:t>Своё второе название ворота получили благодаря украшению-гирьке в виде виноградной грозди, которая завершает белокаменный узор, вписанный в проём арки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)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791" y="2347359"/>
            <a:ext cx="7187878" cy="203132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3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899" y="178129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cs typeface="Times New Roman" pitchFamily="18" charset="0"/>
              </a:rPr>
              <a:t>БРОНЗОВЫЕ МОДЕЛИ ЗАСТРОЙКИ ДВОРЦОВОЙ ЧАСТИ ЦАРИЦЫНСКОГО АНСАМБЛЯ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42689"/>
            <a:ext cx="1081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899" y="501002"/>
            <a:ext cx="1097279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dirty="0" smtClean="0"/>
              <a:t>Перед </a:t>
            </a:r>
            <a:r>
              <a:rPr lang="ru-RU" sz="1400" dirty="0"/>
              <a:t>Большим дворцом находятся </a:t>
            </a:r>
            <a:r>
              <a:rPr lang="ru-RU" sz="1400" b="1" dirty="0"/>
              <a:t>два объемных макета</a:t>
            </a:r>
            <a:r>
              <a:rPr lang="ru-RU" sz="1400" dirty="0"/>
              <a:t>, дающие представление о первоначально замысле Баженова и о том, </a:t>
            </a:r>
            <a:endParaRPr lang="ru-RU" sz="1400" dirty="0" smtClean="0"/>
          </a:p>
          <a:p>
            <a:pPr algn="ctr">
              <a:lnSpc>
                <a:spcPct val="115000"/>
              </a:lnSpc>
            </a:pPr>
            <a:r>
              <a:rPr lang="ru-RU" sz="1400" dirty="0" smtClean="0"/>
              <a:t>как </a:t>
            </a:r>
            <a:r>
              <a:rPr lang="ru-RU" sz="1400" dirty="0"/>
              <a:t>выглядела усадьба Царицыно после ее перестройки Казаковым.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</a:endParaRPr>
          </a:p>
          <a:p>
            <a:pPr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 descr="\\psf\Home\Desktop\1024px-Tsaritsyno_schema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441" y="1082189"/>
            <a:ext cx="8027719" cy="56614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646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69" y="344385"/>
            <a:ext cx="10363200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№13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090" y="1111284"/>
            <a:ext cx="10165279" cy="79053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За </a:t>
            </a:r>
            <a:r>
              <a:rPr lang="ru-RU" sz="1600" b="1" dirty="0">
                <a:solidFill>
                  <a:schemeClr val="tx1"/>
                </a:solidFill>
              </a:rPr>
              <a:t>вами находятся остатки фундамента разобранных корпусов. Посмотрите внимательно на макет первоначального замысла Баженова и скажите,  каким корпусам принадлежит разрушенный фундамент</a:t>
            </a:r>
            <a:r>
              <a:rPr lang="ru-RU" sz="1600" b="1" dirty="0" smtClean="0">
                <a:solidFill>
                  <a:schemeClr val="tx1"/>
                </a:solidFill>
              </a:rPr>
              <a:t>?</a:t>
            </a:r>
            <a:endParaRPr lang="ru-RU" sz="1600" b="1" dirty="0">
              <a:solidFill>
                <a:schemeClr val="tx1"/>
              </a:solidFill>
            </a:endParaRPr>
          </a:p>
          <a:p>
            <a:pPr lvl="0"/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270" y="5730420"/>
            <a:ext cx="1077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(Ответ: </a:t>
            </a:r>
            <a:r>
              <a:rPr lang="ru-RU" sz="1400" dirty="0"/>
              <a:t>1) Большой Кавалерский корпус (дворец</a:t>
            </a:r>
            <a:r>
              <a:rPr lang="ru-RU" sz="1400" dirty="0" smtClean="0"/>
              <a:t>)</a:t>
            </a:r>
          </a:p>
          <a:p>
            <a:pPr algn="ctr"/>
            <a:r>
              <a:rPr lang="ru-RU" sz="1400" dirty="0" smtClean="0"/>
              <a:t>2</a:t>
            </a:r>
            <a:r>
              <a:rPr lang="ru-RU" sz="1400" dirty="0"/>
              <a:t>) Камер-</a:t>
            </a:r>
            <a:r>
              <a:rPr lang="ru-RU" sz="1400" dirty="0" err="1"/>
              <a:t>юнфарский</a:t>
            </a:r>
            <a:r>
              <a:rPr lang="ru-RU" sz="1400" dirty="0"/>
              <a:t> павильон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)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\\psf\Home\Desktop\оригинал карты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39236" y="2304551"/>
            <a:ext cx="3764988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945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9232"/>
            <a:ext cx="12191999" cy="78377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№14</a:t>
            </a:r>
            <a:b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ТВОРЧЕСКОЕ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592" y="639255"/>
            <a:ext cx="10165279" cy="13236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Вот и подошло к концу наше сегодняшнее путешествие. За время прогулки вы ознакомились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важнейшим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памятником «русской готики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»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- дворцовым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комплексом Царицыно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, с творчеством давно ушедших, но не забытых, архитекторов, творцов Баженова и Казакова, с прекраснейшим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Баженовским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 «театром архитектуры», где каждая постройка отличается своей неповторимостью, красотой, сказочностью и великолепием.</a:t>
            </a:r>
            <a:endParaRPr lang="ru-RU" sz="1800" b="1" dirty="0">
              <a:solidFill>
                <a:schemeClr val="tx1"/>
              </a:solidFill>
              <a:latin typeface="+mj-lt"/>
            </a:endParaRPr>
          </a:p>
          <a:p>
            <a:pPr lvl="0"/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8" y="3613950"/>
            <a:ext cx="11509248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</a:rPr>
              <a:t>Сделайте зарисовки </a:t>
            </a:r>
            <a:r>
              <a:rPr lang="ru-RU" sz="1600" b="1" dirty="0" smtClean="0">
                <a:solidFill>
                  <a:prstClr val="black"/>
                </a:solidFill>
              </a:rPr>
              <a:t>тех построек, сооружений, мотивов, элементов или декора архитектуры</a:t>
            </a:r>
            <a:r>
              <a:rPr lang="ru-RU" sz="1600" b="1" dirty="0">
                <a:solidFill>
                  <a:prstClr val="black"/>
                </a:solidFill>
              </a:rPr>
              <a:t>, которые вам </a:t>
            </a:r>
            <a:r>
              <a:rPr lang="ru-RU" sz="1600" b="1" dirty="0" smtClean="0">
                <a:solidFill>
                  <a:prstClr val="black"/>
                </a:solidFill>
              </a:rPr>
              <a:t>понравились.</a:t>
            </a:r>
            <a:endParaRPr lang="ru-RU" sz="1600" b="1" dirty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</a:pPr>
            <a:endParaRPr lang="ru-RU" sz="16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\\psf\Home\Desktop\tqDFmp5W5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86" y="416845"/>
            <a:ext cx="5695278" cy="60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psf\Home\Desktop\tqDFmp5W5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688" y="416844"/>
            <a:ext cx="5559552" cy="608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738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457" y="760021"/>
            <a:ext cx="11655868" cy="5403272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Мы с вами на юге Москвы в Царицыно в одном из самых загадочных исторических мест столицы, когда-то оно тронуло сердце самой Екатерины Великой, так было положено начало удивительной усадебной истории. </a:t>
            </a:r>
            <a:endParaRPr lang="ru-RU" sz="1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500" dirty="0" smtClean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«</a:t>
            </a:r>
            <a:r>
              <a:rPr lang="ru-RU" sz="1400" i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Моё новое владение я назвала Царицыным и, по общему мнению, это сущий рай. На Коломенское никто теперь и смотреть не хочет. Видите, каков свет! Ещё не так давно все восхищались местоположением Коломенского, а теперь все предпочитают ему новооткрытое поместье.» </a:t>
            </a:r>
            <a:endParaRPr lang="ru-RU" sz="1400" i="1" dirty="0" smtClean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 indent="5022850" algn="l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Так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отзывалась о своём новом приобретении императрица Екатерина Великая. 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indent="355600" algn="l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 indent="355600" algn="l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Когда-то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на месте Царицыно 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находилось село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Чёрная Грязь, хозяевами которого были Стрешневы, Голицыны и князья Кантемиры. Весной 1775 года императрица Екатерина II, проезжая во время прогулки из Коломенского по территории Чёрной Грязи, была очарована красотами поместья и без промедлений выкупила его у князя Сергея Дмитриевича Кантемира. Имение Чёрная Грязь было переименовано в Царицыно село. В том же году императрица дала задание своему придворному архитектору Василию Баженову разработать проект подмосковной увеселительной резиденции. 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Государыня высказала несколько пожеланий: чтобы постройка была в «готическом вкусе», и чтобы парк обустраивался как пейзажный 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–  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оба пожелания соответствовали установившейся тогда моде. </a:t>
            </a:r>
          </a:p>
          <a:p>
            <a:pPr indent="355600" algn="l">
              <a:lnSpc>
                <a:spcPct val="120000"/>
              </a:lnSpc>
            </a:pPr>
            <a:r>
              <a:rPr lang="ru-RU" sz="14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Основой для поисков неповторимого царицынского стиля, названного Баженовым </a:t>
            </a:r>
            <a:r>
              <a:rPr lang="ru-RU" sz="1600" b="1" i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«нежной готикой», 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стала русская архитектура последних лет XVII 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века: архитектор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, несомненно, исходил из элементов так называемого московского барокко, а не из чужеземного, уже умершего готического стиля. Обращаясь к русской архитектуре XVII века, зодчий не копировал её, он возрождал её в претворённом виде, обогащая новыми приёмами и мотивами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.         (У 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современного 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 человека «готика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» ассоциируется со вполне определённым стилем, существовавшим в Западной Европе в средневековье, но в XVIII веке это понятие трактовалось максимально широко и включало в себя всю старинную архитектуру (кроме античности и Ренессанса), в том 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числе древнерусскую) </a:t>
            </a:r>
          </a:p>
          <a:p>
            <a:pPr indent="355600" algn="l"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Зодчий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запланировал строительство целого городка. В его центре располагались несколько дворцов для Екатерины 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II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и её сына цесаревича Павла, а вокруг целая россыпь построек ля придворной знати, домиков для прислуги и павильонов хозяйственного 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значения. Василий Баженов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вероятно предполагал, что на фоне его строений в 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Царицыне будет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разыгрываться какое-то театральное действо, поскольку частью 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культуры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XVII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 века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был театр и спектакли устраивались не в стационарном здании, а на свежем воздухе (в парке, в саду, в лесу, на территории императорской усадьбы). Может быть поэтому каждое строение в 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Царицыне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имеет не просто свой неповторимый облик, но и свой определённый образ. </a:t>
            </a:r>
          </a:p>
          <a:p>
            <a:pPr indent="355600" algn="l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 indent="355600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45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042556"/>
            <a:ext cx="10972800" cy="2790701"/>
          </a:xfrm>
        </p:spPr>
        <p:txBody>
          <a:bodyPr>
            <a:normAutofit fontScale="90000"/>
          </a:bodyPr>
          <a:lstStyle/>
          <a:p>
            <a:pPr lvl="0" indent="355600">
              <a:lnSpc>
                <a:spcPct val="115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Наше знакомство с Царицыно </a:t>
            </a:r>
            <a:r>
              <a:rPr lang="ru-RU" sz="2000" b="1" dirty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будет проходить по определённому маршруту. Во время 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прогулки </a:t>
            </a:r>
            <a:r>
              <a:rPr lang="ru-RU" sz="2000" b="1" dirty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мы окунёмся 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во </a:t>
            </a:r>
            <a:r>
              <a:rPr lang="ru-RU" sz="2000" b="1" dirty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времена екатерининской эпохи, увидим как себе представлял архитектор Василий Баженов времяпрепровождение здесь императрицы, ознакомимся с великолепной русской архитектурой </a:t>
            </a:r>
            <a:r>
              <a:rPr lang="en-US" sz="2000" b="1" dirty="0" smtClean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XVIII 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века.</a:t>
            </a:r>
            <a:br>
              <a:rPr lang="ru-RU" sz="2000" b="1" dirty="0" smtClean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В своих конвертах вы найдёте план маршрута, любопытные факты и интересную информацию, а также задания, на которые вы должны найти ответ. </a:t>
            </a:r>
            <a:br>
              <a:rPr lang="ru-RU" sz="2000" b="1" dirty="0" smtClean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>Удачи!</a:t>
            </a:r>
            <a:r>
              <a:rPr lang="ru-RU" sz="1600" b="1" dirty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+mn-lt"/>
                <a:ea typeface="Calibri"/>
                <a:cs typeface="Times New Roman" pitchFamily="18" charset="0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40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351" y="368135"/>
            <a:ext cx="10972800" cy="5269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План маршрута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Рисунок 2" descr="\\psf\Home\Desktop\2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3553" y="1231075"/>
            <a:ext cx="6572250" cy="46166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24354" y="1231075"/>
            <a:ext cx="53676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1)</a:t>
            </a:r>
            <a:r>
              <a:rPr lang="ru-RU" sz="1400" b="1" dirty="0" smtClean="0"/>
              <a:t> Фигурный </a:t>
            </a:r>
            <a:r>
              <a:rPr lang="ru-RU" sz="1400" b="1" dirty="0"/>
              <a:t>мост </a:t>
            </a:r>
            <a:r>
              <a:rPr lang="ru-RU" sz="1400" dirty="0"/>
              <a:t>(Арх. В.И. Баженов. 1776 - 1778)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2) </a:t>
            </a:r>
            <a:r>
              <a:rPr lang="ru-RU" sz="1400" b="1" dirty="0" smtClean="0"/>
              <a:t>Третий </a:t>
            </a:r>
            <a:r>
              <a:rPr lang="ru-RU" sz="1400" b="1" dirty="0"/>
              <a:t>Кавалерский корпус </a:t>
            </a:r>
            <a:r>
              <a:rPr lang="ru-RU" sz="1400" dirty="0"/>
              <a:t>(Арх. В.И. Баженов. 1776 - 1779)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3) </a:t>
            </a:r>
            <a:r>
              <a:rPr lang="ru-RU" sz="1400" b="1" dirty="0" smtClean="0"/>
              <a:t>Большой </a:t>
            </a:r>
            <a:r>
              <a:rPr lang="ru-RU" sz="1400" b="1" dirty="0"/>
              <a:t>мост через овраг </a:t>
            </a:r>
            <a:r>
              <a:rPr lang="ru-RU" sz="1400" dirty="0"/>
              <a:t>(Арх. В.И. Баженов. 1778 - 1779, 1784 - 1785, 1808 )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4) </a:t>
            </a:r>
            <a:r>
              <a:rPr lang="ru-RU" sz="1400" b="1" dirty="0" smtClean="0"/>
              <a:t>Церковь </a:t>
            </a:r>
            <a:r>
              <a:rPr lang="ru-RU" sz="1400" b="1" dirty="0"/>
              <a:t>Пресвятой Богородицы «Живописный Источник» </a:t>
            </a:r>
          </a:p>
          <a:p>
            <a:r>
              <a:rPr lang="ru-RU" sz="1400" dirty="0"/>
              <a:t>(1759 - 1765, 1883 - 1885)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5) </a:t>
            </a:r>
            <a:r>
              <a:rPr lang="ru-RU" sz="1400" b="1" dirty="0" smtClean="0"/>
              <a:t>Второй </a:t>
            </a:r>
            <a:r>
              <a:rPr lang="ru-RU" sz="1400" b="1" dirty="0"/>
              <a:t>Кавалерский корпус («Восьмигранник») </a:t>
            </a:r>
          </a:p>
          <a:p>
            <a:r>
              <a:rPr lang="ru-RU" sz="1400" dirty="0"/>
              <a:t>(Арх. В.И. Баженов. 1784 - 1785)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6) </a:t>
            </a:r>
            <a:r>
              <a:rPr lang="ru-RU" sz="1400" b="1" dirty="0" smtClean="0"/>
              <a:t>Первый </a:t>
            </a:r>
            <a:r>
              <a:rPr lang="ru-RU" sz="1400" b="1" dirty="0"/>
              <a:t>Кавалерский корпус</a:t>
            </a:r>
            <a:r>
              <a:rPr lang="ru-RU" sz="1400" dirty="0"/>
              <a:t> (Арх. В.И. Баженов. 1784 - 1785)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7) </a:t>
            </a:r>
            <a:r>
              <a:rPr lang="ru-RU" sz="1400" b="1" dirty="0" smtClean="0"/>
              <a:t>Хлебный </a:t>
            </a:r>
            <a:r>
              <a:rPr lang="ru-RU" sz="1400" b="1" dirty="0"/>
              <a:t>дом (Кухонный корпус) </a:t>
            </a:r>
            <a:r>
              <a:rPr lang="ru-RU" sz="1400" dirty="0"/>
              <a:t>(Арх. В.И. Баженов. 1784 - 1785)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8) </a:t>
            </a:r>
            <a:r>
              <a:rPr lang="ru-RU" sz="1400" b="1" dirty="0" smtClean="0"/>
              <a:t>Галерея </a:t>
            </a:r>
            <a:r>
              <a:rPr lang="ru-RU" sz="1400" b="1" dirty="0"/>
              <a:t>с аркой </a:t>
            </a:r>
            <a:r>
              <a:rPr lang="ru-RU" sz="1400" dirty="0"/>
              <a:t>(Арх. В.И. Баженов. 1782 - 1784)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9) </a:t>
            </a:r>
            <a:r>
              <a:rPr lang="ru-RU" sz="1400" b="1" dirty="0" smtClean="0"/>
              <a:t>Большой </a:t>
            </a:r>
            <a:r>
              <a:rPr lang="ru-RU" sz="1400" b="1" dirty="0"/>
              <a:t>дворец </a:t>
            </a:r>
            <a:r>
              <a:rPr lang="ru-RU" sz="1400" dirty="0" smtClean="0"/>
              <a:t>(</a:t>
            </a:r>
            <a:r>
              <a:rPr lang="ru-RU" sz="1400" dirty="0"/>
              <a:t>Арх. М.Ф. Казаков. 1786 -1789, 1793 - 1796 )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10) </a:t>
            </a:r>
            <a:r>
              <a:rPr lang="ru-RU" sz="1400" b="1" dirty="0" smtClean="0"/>
              <a:t>Малый </a:t>
            </a:r>
            <a:r>
              <a:rPr lang="ru-RU" sz="1400" b="1" dirty="0"/>
              <a:t>дворец и холм-пирамида </a:t>
            </a:r>
            <a:endParaRPr lang="ru-RU" sz="1400" b="1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Арх. В.И. Баженов. 1776 - 1778)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11) </a:t>
            </a:r>
            <a:r>
              <a:rPr lang="ru-RU" sz="1400" b="1" dirty="0" smtClean="0"/>
              <a:t>Средний </a:t>
            </a:r>
            <a:r>
              <a:rPr lang="ru-RU" sz="1400" b="1" dirty="0"/>
              <a:t>дворец (Оперный дом) </a:t>
            </a:r>
            <a:endParaRPr lang="ru-RU" sz="1400" b="1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Арх. В.И. Баженов. 1776 - 1778)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12) </a:t>
            </a:r>
            <a:r>
              <a:rPr lang="ru-RU" sz="1400" b="1" dirty="0" smtClean="0"/>
              <a:t>Фигурные </a:t>
            </a:r>
            <a:r>
              <a:rPr lang="ru-RU" sz="1400" b="1" dirty="0"/>
              <a:t>(«Виноградные») ворота </a:t>
            </a:r>
            <a:r>
              <a:rPr lang="ru-RU" sz="1400" dirty="0"/>
              <a:t>(Арх. В.И. Баженов. 1777 - 1778)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Конец - </a:t>
            </a:r>
            <a:r>
              <a:rPr lang="ru-RU" sz="1400" b="1" dirty="0"/>
              <a:t>Бронзовые модели застройки дворцовой части Царицынского ансамбля</a:t>
            </a:r>
          </a:p>
        </p:txBody>
      </p:sp>
    </p:spTree>
    <p:extLst>
      <p:ext uri="{BB962C8B-B14F-4D97-AF65-F5344CB8AC3E}">
        <p14:creationId xmlns:p14="http://schemas.microsoft.com/office/powerpoint/2010/main" xmlns="" val="416632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cs typeface="Times New Roman" pitchFamily="18" charset="0"/>
              </a:rPr>
              <a:t>ФИГУРНЫЙ МОСТ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7044" y="2451735"/>
            <a:ext cx="5284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Фигурный </a:t>
            </a:r>
            <a:r>
              <a:rPr lang="ru-RU" sz="1400" b="1" dirty="0">
                <a:cs typeface="Times New Roman" pitchFamily="18" charset="0"/>
              </a:rPr>
              <a:t>мост – самая убедительная часть Царицына: </a:t>
            </a:r>
            <a:endParaRPr lang="ru-RU" sz="1400" b="1" dirty="0" smtClean="0">
              <a:cs typeface="Times New Roman" pitchFamily="18" charset="0"/>
            </a:endParaRPr>
          </a:p>
          <a:p>
            <a:pPr algn="ctr"/>
            <a:r>
              <a:rPr lang="ru-RU" sz="1400" dirty="0" smtClean="0">
                <a:cs typeface="Times New Roman" pitchFamily="18" charset="0"/>
              </a:rPr>
              <a:t>здесь </a:t>
            </a:r>
            <a:r>
              <a:rPr lang="ru-RU" sz="1400" dirty="0">
                <a:cs typeface="Times New Roman" pitchFamily="18" charset="0"/>
              </a:rPr>
              <a:t>становится понятной неосуществившаяся мечта Баженова о романтичном замке над озером среди вечных деревьев, замке с цепью старых легенд, грезящихся в детских сказках о спящих красавицах, о злых королях и юных </a:t>
            </a:r>
            <a:r>
              <a:rPr lang="ru-RU" sz="1400" dirty="0" smtClean="0">
                <a:cs typeface="Times New Roman" pitchFamily="18" charset="0"/>
              </a:rPr>
              <a:t>принцах…</a:t>
            </a:r>
          </a:p>
          <a:p>
            <a:pPr algn="ctr"/>
            <a:endParaRPr lang="ru-RU" sz="1400" b="1" dirty="0"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cs typeface="Times New Roman" pitchFamily="18" charset="0"/>
              </a:rPr>
              <a:t>Баженов </a:t>
            </a:r>
            <a:r>
              <a:rPr lang="ru-RU" sz="1400" b="1" dirty="0">
                <a:cs typeface="Times New Roman" pitchFamily="18" charset="0"/>
              </a:rPr>
              <a:t>выбрал необычайно выигрышное местоположение для постройки</a:t>
            </a:r>
            <a:r>
              <a:rPr lang="ru-RU" sz="1400" dirty="0">
                <a:cs typeface="Times New Roman" pitchFamily="18" charset="0"/>
              </a:rPr>
              <a:t>: </a:t>
            </a:r>
            <a:r>
              <a:rPr lang="ru-RU" sz="1400" dirty="0" smtClean="0">
                <a:cs typeface="Times New Roman" pitchFamily="18" charset="0"/>
              </a:rPr>
              <a:t>мост</a:t>
            </a:r>
            <a:r>
              <a:rPr lang="ru-RU" sz="1400" dirty="0">
                <a:cs typeface="Times New Roman" pitchFamily="18" charset="0"/>
              </a:rPr>
              <a:t>, расположенный на крутом склоне холма, скрывает панораму центральной части дворцового комплекса. Такое расположение обеспечивает эффект внезапности раскрытия дворцовой панорамы перед взором посетителя, проходящего под мостом.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78656"/>
            <a:ext cx="10815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ctr"/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Фигурный мост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это одно из первых строений на территории уже императорской усадьбы и именно с него начинается наша экскурсионная программа по дворцовому ансамблю Екатерины II.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577" y="2306610"/>
            <a:ext cx="4618092" cy="34635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70608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4385"/>
            <a:ext cx="12191999" cy="3822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Задание №1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54875"/>
            <a:ext cx="12192000" cy="175260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Посмотрите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внимательно на мост и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ответьте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на вопрос, почему его назвали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«Фигурным»? 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390" y="5279158"/>
            <a:ext cx="11352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Ответ: </a:t>
            </a:r>
            <a:r>
              <a:rPr lang="ru-RU" sz="1400" dirty="0">
                <a:cs typeface="Times New Roman" pitchFamily="18" charset="0"/>
              </a:rPr>
              <a:t>В постройке моста присутствует красивая фигурная кирпичная кладка, мы видим, что некоторые кирпичи выходят за плоскость стены, создавая геометрические рельефы, а так же мост декорирован очень богато и </a:t>
            </a:r>
            <a:r>
              <a:rPr lang="ru-RU" sz="1400" dirty="0" smtClean="0">
                <a:cs typeface="Times New Roman" pitchFamily="18" charset="0"/>
              </a:rPr>
              <a:t>разнообразно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856" y="2167470"/>
            <a:ext cx="7187878" cy="203132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605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2514"/>
            <a:ext cx="10972800" cy="586364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2. </a:t>
            </a:r>
            <a:r>
              <a:rPr lang="ru-RU" sz="1800" b="1" dirty="0" smtClean="0">
                <a:cs typeface="Times New Roman" pitchFamily="18" charset="0"/>
              </a:rPr>
              <a:t>ТРЕТИЙ КАВАЛЕРСКИЙ КОРПУС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0805" y="3067288"/>
            <a:ext cx="4655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Третий Кавалерский корпус </a:t>
            </a:r>
            <a:endParaRPr lang="ru-RU" sz="1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иногда именуемый Дворцом с круглой залой) </a:t>
            </a:r>
            <a:endParaRPr lang="ru-RU" sz="1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по своему стилю и оформлению сильно отличается от двух других своей планировкой с круглым залом, который выходит наружу в виде </a:t>
            </a:r>
            <a:r>
              <a:rPr lang="ru-RU" sz="1600" b="1" i="1" dirty="0" err="1">
                <a:solidFill>
                  <a:prstClr val="black"/>
                </a:solidFill>
                <a:cs typeface="Times New Roman" pitchFamily="18" charset="0"/>
              </a:rPr>
              <a:t>полуротонды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, а так же изящная постройка увенчана </a:t>
            </a:r>
            <a:r>
              <a:rPr lang="ru-RU" sz="1600" b="1" i="1" dirty="0" smtClean="0">
                <a:solidFill>
                  <a:prstClr val="black"/>
                </a:solidFill>
                <a:cs typeface="Times New Roman" pitchFamily="18" charset="0"/>
              </a:rPr>
              <a:t>башенкой-бельведером</a:t>
            </a:r>
            <a:r>
              <a:rPr lang="ru-RU" sz="1600" b="1" i="1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5577" y="1091718"/>
            <a:ext cx="108153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Три постройки царицынского ансамбля называются «Кавалерскими корпусами»,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однако названия эти весьма условны. Они появились в XIX веке и не отражают изначального предназначения зданий. </a:t>
            </a:r>
          </a:p>
          <a:p>
            <a:pPr indent="355600" algn="ctr"/>
            <a:r>
              <a:rPr lang="ru-RU" sz="1400" u="sng" dirty="0">
                <a:solidFill>
                  <a:prstClr val="black"/>
                </a:solidFill>
                <a:cs typeface="Times New Roman" pitchFamily="18" charset="0"/>
              </a:rPr>
              <a:t>Постройки имеют ряд интересных архитектурных особенностей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, в них выявилось то, что иногда </a:t>
            </a:r>
            <a:endParaRPr lang="ru-RU" sz="1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indent="355600" algn="ctr"/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называют </a:t>
            </a:r>
            <a:r>
              <a:rPr lang="ru-RU" sz="1600" b="1" i="1" dirty="0" err="1">
                <a:solidFill>
                  <a:prstClr val="black"/>
                </a:solidFill>
                <a:cs typeface="Times New Roman" pitchFamily="18" charset="0"/>
              </a:rPr>
              <a:t>баженовской</a:t>
            </a:r>
            <a:r>
              <a:rPr lang="ru-RU" sz="1600" b="1" i="1" dirty="0">
                <a:solidFill>
                  <a:prstClr val="black"/>
                </a:solidFill>
                <a:cs typeface="Times New Roman" pitchFamily="18" charset="0"/>
              </a:rPr>
              <a:t> «поэзией геометрии»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— формы зданий решены с особой выдумкой.</a:t>
            </a:r>
          </a:p>
          <a:p>
            <a:pPr indent="355600"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2050" name="Picture 2" descr="\\psf\Home\Desktop\Конкурс ОБР МАРШРУТ\Я Фото Царицыно\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227" y="2486597"/>
            <a:ext cx="4673027" cy="35047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11808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3269</Words>
  <Application>Microsoft Office PowerPoint</Application>
  <PresentationFormat>Произвольный</PresentationFormat>
  <Paragraphs>261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«Архитектура – та же летопись мира: она говорит тогда, когда уже умолкают и песни и предания…»                                                                                                                                                                                                                                                Н.В. Гоголь. В пространстве города отражается образ жизни людей, их взаимоотношения, т.е. социально-общественные отношения в конкретный исторический период. Наиболее сложные архитектурные задачи стояли перед зодчими при создании городов. Когда человек перестал видеть в жилище только средство спасения от природных невзгод, а осознал необходимость красоты постройки, тогда и возникло  ИСКУССТВО АРХИТЕКТУРЫ.</vt:lpstr>
      <vt:lpstr>Слайд 4</vt:lpstr>
      <vt:lpstr>  Наше знакомство с Царицыно будет проходить по определённому маршруту. Во время прогулки мы окунёмся во времена екатерининской эпохи, увидим как себе представлял архитектор Василий Баженов времяпрепровождение здесь императрицы, ознакомимся с великолепной русской архитектурой XVIII века.  В своих конвертах вы найдёте план маршрута, любопытные факты и интересную информацию, а также задания, на которые вы должны найти ответ.  Удачи! </vt:lpstr>
      <vt:lpstr>План маршрута</vt:lpstr>
      <vt:lpstr>1. ФИГУРНЫЙ МОСТ</vt:lpstr>
      <vt:lpstr>Задание №1</vt:lpstr>
      <vt:lpstr>2. ТРЕТИЙ КАВАЛЕРСКИЙ КОРПУС </vt:lpstr>
      <vt:lpstr>Задание №2</vt:lpstr>
      <vt:lpstr>3. БОЛЬШОЙ МОСТ ЧЕРЕЗ ОВРАГ </vt:lpstr>
      <vt:lpstr>Задание №3</vt:lpstr>
      <vt:lpstr>4. ЦЕРКОВЬ ПРЕСВЯТОЙ БОГОРОДИЦЫ «ЖИВОПИСНЫЙ ИСТОЧНИК»</vt:lpstr>
      <vt:lpstr>Задание №4</vt:lpstr>
      <vt:lpstr>Задание №5</vt:lpstr>
      <vt:lpstr>5. ВТОРОЙ КАВАЛЕРСКИЙ КОРПУС («ВОСЬМИГРАННИК»)</vt:lpstr>
      <vt:lpstr>Задание №6</vt:lpstr>
      <vt:lpstr>6. ПЕРВЫЙ КАВАЛЕРСКИЙ КОРПУС</vt:lpstr>
      <vt:lpstr>Задание №7</vt:lpstr>
      <vt:lpstr>7. ХЛЕБНЫЙ ДОМ (КУХОННЫЙ КОРПУС) </vt:lpstr>
      <vt:lpstr>Задание №8</vt:lpstr>
      <vt:lpstr>8. ГАЛЕРЕЯ С АРКОЙ</vt:lpstr>
      <vt:lpstr>Задание №9</vt:lpstr>
      <vt:lpstr>9. БОЛЬШОЙ ДВОРЕЦ</vt:lpstr>
      <vt:lpstr>Слайд 25</vt:lpstr>
      <vt:lpstr>Задание №10</vt:lpstr>
      <vt:lpstr>10. МАЛЫЙ ДВОРЕЦ (ПОЛУЦИРКУЛЬНЫЙ) И ХОЛМ-ПИРАМИДА</vt:lpstr>
      <vt:lpstr>Задание №11</vt:lpstr>
      <vt:lpstr>11. СРЕДНИЙ ДВОРЕЦ (ОПЕРНЫЙ ДОМ)</vt:lpstr>
      <vt:lpstr>Задание №11</vt:lpstr>
      <vt:lpstr>12. ФИГУРНЫЕ («ВИНОГРАДНЫЕ») ВОРОТА</vt:lpstr>
      <vt:lpstr>Задание №12</vt:lpstr>
      <vt:lpstr> БРОНЗОВЫЕ МОДЕЛИ ЗАСТРОЙКИ ДВОРЦОВОЙ ЧАСТИ ЦАРИЦЫНСКОГО АНСАМБЛЯ </vt:lpstr>
      <vt:lpstr>Задание №13</vt:lpstr>
      <vt:lpstr>Задание №14 ТВОРЧЕСКОЕ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– День Защитников Отечества</dc:title>
  <dc:creator>HP_777</dc:creator>
  <cp:lastModifiedBy>hp2</cp:lastModifiedBy>
  <cp:revision>171</cp:revision>
  <dcterms:created xsi:type="dcterms:W3CDTF">2015-02-19T07:22:36Z</dcterms:created>
  <dcterms:modified xsi:type="dcterms:W3CDTF">2022-11-02T14:39:16Z</dcterms:modified>
</cp:coreProperties>
</file>