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1"/>
  </p:notesMasterIdLst>
  <p:sldIdLst>
    <p:sldId id="259" r:id="rId2"/>
    <p:sldId id="261" r:id="rId3"/>
    <p:sldId id="301" r:id="rId4"/>
    <p:sldId id="302" r:id="rId5"/>
    <p:sldId id="269" r:id="rId6"/>
    <p:sldId id="303" r:id="rId7"/>
    <p:sldId id="304" r:id="rId8"/>
    <p:sldId id="305" r:id="rId9"/>
    <p:sldId id="306" r:id="rId10"/>
    <p:sldId id="307" r:id="rId11"/>
    <p:sldId id="308" r:id="rId12"/>
    <p:sldId id="312" r:id="rId13"/>
    <p:sldId id="309" r:id="rId14"/>
    <p:sldId id="310" r:id="rId15"/>
    <p:sldId id="311" r:id="rId16"/>
    <p:sldId id="313" r:id="rId17"/>
    <p:sldId id="314" r:id="rId18"/>
    <p:sldId id="315" r:id="rId19"/>
    <p:sldId id="316" r:id="rId20"/>
    <p:sldId id="317" r:id="rId21"/>
    <p:sldId id="318" r:id="rId22"/>
    <p:sldId id="319" r:id="rId23"/>
    <p:sldId id="320" r:id="rId24"/>
    <p:sldId id="321" r:id="rId25"/>
    <p:sldId id="322" r:id="rId26"/>
    <p:sldId id="297" r:id="rId27"/>
    <p:sldId id="324" r:id="rId28"/>
    <p:sldId id="325" r:id="rId29"/>
    <p:sldId id="330" r:id="rId30"/>
    <p:sldId id="329" r:id="rId31"/>
    <p:sldId id="328" r:id="rId32"/>
    <p:sldId id="326" r:id="rId33"/>
    <p:sldId id="323" r:id="rId34"/>
    <p:sldId id="331" r:id="rId35"/>
    <p:sldId id="332" r:id="rId36"/>
    <p:sldId id="333" r:id="rId37"/>
    <p:sldId id="334" r:id="rId38"/>
    <p:sldId id="335" r:id="rId39"/>
    <p:sldId id="336"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938" autoAdjust="0"/>
  </p:normalViewPr>
  <p:slideViewPr>
    <p:cSldViewPr snapToGrid="0">
      <p:cViewPr varScale="1">
        <p:scale>
          <a:sx n="86" d="100"/>
          <a:sy n="86" d="100"/>
        </p:scale>
        <p:origin x="-102" y="-372"/>
      </p:cViewPr>
      <p:guideLst>
        <p:guide orient="horz" pos="2160"/>
        <p:guide pos="3840"/>
      </p:guideLst>
    </p:cSldViewPr>
  </p:slideViewPr>
  <p:outlineViewPr>
    <p:cViewPr>
      <p:scale>
        <a:sx n="33" d="100"/>
        <a:sy n="33" d="100"/>
      </p:scale>
      <p:origin x="0" y="22416"/>
    </p:cViewPr>
  </p:outlineViewPr>
  <p:notesTextViewPr>
    <p:cViewPr>
      <p:scale>
        <a:sx n="1" d="1"/>
        <a:sy n="1" d="1"/>
      </p:scale>
      <p:origin x="0" y="0"/>
    </p:cViewPr>
  </p:notesTextViewPr>
  <p:sorterViewPr>
    <p:cViewPr>
      <p:scale>
        <a:sx n="100" d="100"/>
        <a:sy n="100" d="100"/>
      </p:scale>
      <p:origin x="0" y="63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92FB1-0146-48EA-AD12-3263AA63028D}" type="datetimeFigureOut">
              <a:rPr lang="ru-RU" smtClean="0"/>
              <a:pPr/>
              <a:t>02.11.2022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C6D26-38C9-4535-85E2-806D01610087}" type="slidenum">
              <a:rPr lang="ru-RU" smtClean="0"/>
              <a:pPr/>
              <a:t>‹#›</a:t>
            </a:fld>
            <a:endParaRPr lang="ru-RU"/>
          </a:p>
        </p:txBody>
      </p:sp>
    </p:spTree>
    <p:extLst>
      <p:ext uri="{BB962C8B-B14F-4D97-AF65-F5344CB8AC3E}">
        <p14:creationId xmlns="" xmlns:p14="http://schemas.microsoft.com/office/powerpoint/2010/main" val="421497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3C6D26-38C9-4535-85E2-806D01610087}" type="slidenum">
              <a:rPr lang="ru-RU" smtClean="0"/>
              <a:pPr/>
              <a:t>11</a:t>
            </a:fld>
            <a:endParaRPr lang="ru-RU"/>
          </a:p>
        </p:txBody>
      </p:sp>
    </p:spTree>
    <p:extLst>
      <p:ext uri="{BB962C8B-B14F-4D97-AF65-F5344CB8AC3E}">
        <p14:creationId xmlns="" xmlns:p14="http://schemas.microsoft.com/office/powerpoint/2010/main" val="225169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3C6D26-38C9-4535-85E2-806D01610087}" type="slidenum">
              <a:rPr lang="ru-RU" smtClean="0"/>
              <a:pPr/>
              <a:t>18</a:t>
            </a:fld>
            <a:endParaRPr lang="ru-RU"/>
          </a:p>
        </p:txBody>
      </p:sp>
    </p:spTree>
    <p:extLst>
      <p:ext uri="{BB962C8B-B14F-4D97-AF65-F5344CB8AC3E}">
        <p14:creationId xmlns="" xmlns:p14="http://schemas.microsoft.com/office/powerpoint/2010/main" val="264192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3C6D26-38C9-4535-85E2-806D01610087}" type="slidenum">
              <a:rPr lang="ru-RU" smtClean="0"/>
              <a:pPr/>
              <a:t>21</a:t>
            </a:fld>
            <a:endParaRPr lang="ru-RU"/>
          </a:p>
        </p:txBody>
      </p:sp>
    </p:spTree>
    <p:extLst>
      <p:ext uri="{BB962C8B-B14F-4D97-AF65-F5344CB8AC3E}">
        <p14:creationId xmlns="" xmlns:p14="http://schemas.microsoft.com/office/powerpoint/2010/main" val="122388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3C6D26-38C9-4535-85E2-806D01610087}" type="slidenum">
              <a:rPr lang="ru-RU" smtClean="0"/>
              <a:pPr/>
              <a:t>24</a:t>
            </a:fld>
            <a:endParaRPr lang="ru-RU"/>
          </a:p>
        </p:txBody>
      </p:sp>
    </p:spTree>
    <p:extLst>
      <p:ext uri="{BB962C8B-B14F-4D97-AF65-F5344CB8AC3E}">
        <p14:creationId xmlns="" xmlns:p14="http://schemas.microsoft.com/office/powerpoint/2010/main" val="115449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3C6D26-38C9-4535-85E2-806D01610087}" type="slidenum">
              <a:rPr lang="ru-RU" smtClean="0"/>
              <a:pPr/>
              <a:t>25</a:t>
            </a:fld>
            <a:endParaRPr lang="ru-RU"/>
          </a:p>
        </p:txBody>
      </p:sp>
    </p:spTree>
    <p:extLst>
      <p:ext uri="{BB962C8B-B14F-4D97-AF65-F5344CB8AC3E}">
        <p14:creationId xmlns="" xmlns:p14="http://schemas.microsoft.com/office/powerpoint/2010/main" val="270381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95320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88006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396007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218508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309015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14376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386807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176011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65072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3959845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C466F6-9ACF-4313-AC4E-F8A2DC8926B3}" type="datetimeFigureOut">
              <a:rPr lang="ru-RU" smtClean="0"/>
              <a:pPr/>
              <a:t>02.11.2022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25906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466F6-9ACF-4313-AC4E-F8A2DC8926B3}" type="datetimeFigureOut">
              <a:rPr lang="ru-RU" smtClean="0"/>
              <a:pPr/>
              <a:t>02.11.2022</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AD513-062B-41EA-9199-8F6D4E22CF82}" type="slidenum">
              <a:rPr lang="ru-RU" smtClean="0"/>
              <a:pPr/>
              <a:t>‹#›</a:t>
            </a:fld>
            <a:endParaRPr lang="ru-RU"/>
          </a:p>
        </p:txBody>
      </p:sp>
    </p:spTree>
    <p:extLst>
      <p:ext uri="{BB962C8B-B14F-4D97-AF65-F5344CB8AC3E}">
        <p14:creationId xmlns="" xmlns:p14="http://schemas.microsoft.com/office/powerpoint/2010/main" val="42317233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18" Type="http://schemas.openxmlformats.org/officeDocument/2006/relationships/image" Target="../media/image41.gif"/><Relationship Id="rId3" Type="http://schemas.openxmlformats.org/officeDocument/2006/relationships/image" Target="../media/image26.gif"/><Relationship Id="rId7" Type="http://schemas.openxmlformats.org/officeDocument/2006/relationships/image" Target="../media/image30.gif"/><Relationship Id="rId12" Type="http://schemas.openxmlformats.org/officeDocument/2006/relationships/image" Target="../media/image35.gif"/><Relationship Id="rId17" Type="http://schemas.openxmlformats.org/officeDocument/2006/relationships/image" Target="../media/image40.jpeg"/><Relationship Id="rId2" Type="http://schemas.openxmlformats.org/officeDocument/2006/relationships/image" Target="../media/image19.png"/><Relationship Id="rId16" Type="http://schemas.openxmlformats.org/officeDocument/2006/relationships/image" Target="../media/image39.gif"/><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gif"/><Relationship Id="rId5" Type="http://schemas.openxmlformats.org/officeDocument/2006/relationships/image" Target="../media/image28.gif"/><Relationship Id="rId15" Type="http://schemas.openxmlformats.org/officeDocument/2006/relationships/image" Target="../media/image38.gif"/><Relationship Id="rId10" Type="http://schemas.openxmlformats.org/officeDocument/2006/relationships/image" Target="../media/image33.gif"/><Relationship Id="rId19" Type="http://schemas.openxmlformats.org/officeDocument/2006/relationships/image" Target="../media/image42.gif"/><Relationship Id="rId4" Type="http://schemas.openxmlformats.org/officeDocument/2006/relationships/image" Target="../media/image27.gif"/><Relationship Id="rId9" Type="http://schemas.openxmlformats.org/officeDocument/2006/relationships/image" Target="../media/image32.gif"/><Relationship Id="rId14" Type="http://schemas.openxmlformats.org/officeDocument/2006/relationships/image" Target="../media/image37.gif"/></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54.png"/><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5.pn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2575" y="3319733"/>
            <a:ext cx="9090024" cy="1015663"/>
          </a:xfrm>
          <a:prstGeom prst="rect">
            <a:avLst/>
          </a:prstGeom>
        </p:spPr>
        <p:txBody>
          <a:bodyPr wrap="square">
            <a:spAutoFit/>
          </a:bodyPr>
          <a:lstStyle/>
          <a:p>
            <a:pPr algn="ctr"/>
            <a:r>
              <a:rPr lang="ru-RU" sz="2000" dirty="0">
                <a:latin typeface="+mj-lt"/>
                <a:cs typeface="Times New Roman" pitchFamily="18" charset="0"/>
              </a:rPr>
              <a:t>Образовательный маршрут – экскурсия по уроку программы Б.М</a:t>
            </a:r>
            <a:r>
              <a:rPr lang="ru-RU" sz="2000" dirty="0" smtClean="0">
                <a:latin typeface="+mj-lt"/>
                <a:cs typeface="Times New Roman" pitchFamily="18" charset="0"/>
              </a:rPr>
              <a:t>. </a:t>
            </a:r>
            <a:r>
              <a:rPr lang="ru-RU" sz="2000" dirty="0" err="1" smtClean="0">
                <a:latin typeface="+mj-lt"/>
                <a:cs typeface="Times New Roman" pitchFamily="18" charset="0"/>
              </a:rPr>
              <a:t>Неменского</a:t>
            </a:r>
            <a:endParaRPr lang="ru-RU" sz="2000" dirty="0">
              <a:latin typeface="+mj-lt"/>
              <a:cs typeface="Times New Roman" pitchFamily="18" charset="0"/>
            </a:endParaRPr>
          </a:p>
          <a:p>
            <a:pPr algn="ctr"/>
            <a:r>
              <a:rPr lang="ru-RU" sz="2000" dirty="0">
                <a:latin typeface="+mj-lt"/>
                <a:cs typeface="Times New Roman" pitchFamily="18" charset="0"/>
              </a:rPr>
              <a:t>5</a:t>
            </a:r>
            <a:r>
              <a:rPr lang="ru-RU" sz="2000" dirty="0" smtClean="0">
                <a:latin typeface="+mj-lt"/>
                <a:cs typeface="Times New Roman" pitchFamily="18" charset="0"/>
              </a:rPr>
              <a:t> </a:t>
            </a:r>
            <a:r>
              <a:rPr lang="ru-RU" sz="2000" dirty="0">
                <a:latin typeface="+mj-lt"/>
                <a:cs typeface="Times New Roman" pitchFamily="18" charset="0"/>
              </a:rPr>
              <a:t>класс </a:t>
            </a:r>
            <a:r>
              <a:rPr lang="ru-RU" sz="2000" dirty="0" smtClean="0">
                <a:latin typeface="+mj-lt"/>
                <a:cs typeface="Times New Roman" pitchFamily="18" charset="0"/>
              </a:rPr>
              <a:t>1-я часть</a:t>
            </a:r>
          </a:p>
          <a:p>
            <a:pPr algn="ctr"/>
            <a:endParaRPr lang="ru-RU" sz="2000" dirty="0" smtClean="0">
              <a:latin typeface="+mj-lt"/>
              <a:cs typeface="Times New Roman" pitchFamily="18" charset="0"/>
            </a:endParaRPr>
          </a:p>
        </p:txBody>
      </p:sp>
      <p:sp>
        <p:nvSpPr>
          <p:cNvPr id="3" name="TextBox 2"/>
          <p:cNvSpPr txBox="1"/>
          <p:nvPr/>
        </p:nvSpPr>
        <p:spPr>
          <a:xfrm>
            <a:off x="6275070" y="5200650"/>
            <a:ext cx="4823460" cy="923330"/>
          </a:xfrm>
          <a:prstGeom prst="rect">
            <a:avLst/>
          </a:prstGeom>
          <a:noFill/>
        </p:spPr>
        <p:txBody>
          <a:bodyPr wrap="square" rtlCol="0">
            <a:spAutoFit/>
          </a:bodyPr>
          <a:lstStyle/>
          <a:p>
            <a:r>
              <a:rPr lang="ru-RU" dirty="0" smtClean="0"/>
              <a:t>Составитель:  Артамонова Ксения Андреевна</a:t>
            </a:r>
          </a:p>
          <a:p>
            <a:r>
              <a:rPr lang="ru-RU" dirty="0" smtClean="0"/>
              <a:t>преподаватель изобразительного искусства</a:t>
            </a:r>
          </a:p>
          <a:p>
            <a:r>
              <a:rPr lang="ru-RU" dirty="0" smtClean="0"/>
              <a:t>ГБОУ «Школа №939»</a:t>
            </a:r>
            <a:endParaRPr lang="ru-RU" dirty="0"/>
          </a:p>
        </p:txBody>
      </p:sp>
      <p:sp>
        <p:nvSpPr>
          <p:cNvPr id="4" name="TextBox 3"/>
          <p:cNvSpPr txBox="1"/>
          <p:nvPr/>
        </p:nvSpPr>
        <p:spPr>
          <a:xfrm>
            <a:off x="2175689" y="1272554"/>
            <a:ext cx="7843814" cy="646331"/>
          </a:xfrm>
          <a:prstGeom prst="rect">
            <a:avLst/>
          </a:prstGeom>
          <a:noFill/>
        </p:spPr>
        <p:txBody>
          <a:bodyPr wrap="none" rtlCol="0">
            <a:spAutoFit/>
          </a:bodyPr>
          <a:lstStyle/>
          <a:p>
            <a:pPr algn="ctr"/>
            <a:r>
              <a:rPr lang="ru-RU" sz="3600" dirty="0" smtClean="0">
                <a:latin typeface="+mj-lt"/>
              </a:rPr>
              <a:t>«Древние корни народного искусства»</a:t>
            </a:r>
            <a:endParaRPr lang="ru-RU" sz="3600" dirty="0">
              <a:latin typeface="+mj-lt"/>
            </a:endParaRPr>
          </a:p>
        </p:txBody>
      </p:sp>
      <p:sp>
        <p:nvSpPr>
          <p:cNvPr id="5" name="TextBox 4"/>
          <p:cNvSpPr txBox="1"/>
          <p:nvPr/>
        </p:nvSpPr>
        <p:spPr>
          <a:xfrm>
            <a:off x="1077147" y="2069757"/>
            <a:ext cx="10736336" cy="1200329"/>
          </a:xfrm>
          <a:prstGeom prst="rect">
            <a:avLst/>
          </a:prstGeom>
          <a:noFill/>
        </p:spPr>
        <p:txBody>
          <a:bodyPr wrap="none" rtlCol="0">
            <a:spAutoFit/>
          </a:bodyPr>
          <a:lstStyle/>
          <a:p>
            <a:pPr algn="ctr"/>
            <a:r>
              <a:rPr lang="ru-RU" sz="2400" dirty="0" smtClean="0">
                <a:solidFill>
                  <a:srgbClr val="1C1C1C"/>
                </a:solidFill>
                <a:latin typeface="+mj-lt"/>
              </a:rPr>
              <a:t>Музей </a:t>
            </a:r>
            <a:r>
              <a:rPr lang="ru-RU" sz="2400" dirty="0">
                <a:solidFill>
                  <a:srgbClr val="1C1C1C"/>
                </a:solidFill>
                <a:latin typeface="+mj-lt"/>
              </a:rPr>
              <a:t>славянской культуры имени Константина Васильева.</a:t>
            </a:r>
          </a:p>
          <a:p>
            <a:pPr algn="ctr"/>
            <a:r>
              <a:rPr lang="ru-RU" sz="2400" dirty="0">
                <a:solidFill>
                  <a:srgbClr val="1C1C1C"/>
                </a:solidFill>
                <a:latin typeface="+mj-lt"/>
              </a:rPr>
              <a:t>Район Лианозово </a:t>
            </a:r>
            <a:r>
              <a:rPr lang="ru-RU" sz="2400" dirty="0" smtClean="0">
                <a:solidFill>
                  <a:srgbClr val="1C1C1C"/>
                </a:solidFill>
                <a:latin typeface="+mj-lt"/>
              </a:rPr>
              <a:t>Северо-Восточного </a:t>
            </a:r>
            <a:r>
              <a:rPr lang="ru-RU" sz="2400" dirty="0">
                <a:solidFill>
                  <a:srgbClr val="1C1C1C"/>
                </a:solidFill>
                <a:latin typeface="+mj-lt"/>
              </a:rPr>
              <a:t>административного округа Москвы (СВАО)</a:t>
            </a:r>
          </a:p>
          <a:p>
            <a:pPr algn="ctr"/>
            <a:endParaRPr lang="ru-RU" sz="2400" dirty="0">
              <a:latin typeface="+mj-lt"/>
            </a:endParaRPr>
          </a:p>
        </p:txBody>
      </p:sp>
    </p:spTree>
    <p:extLst>
      <p:ext uri="{BB962C8B-B14F-4D97-AF65-F5344CB8AC3E}">
        <p14:creationId xmlns="" xmlns:p14="http://schemas.microsoft.com/office/powerpoint/2010/main" val="28242724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3946"/>
            <a:ext cx="12192000" cy="2250103"/>
          </a:xfrm>
          <a:prstGeom prst="rect">
            <a:avLst/>
          </a:prstGeom>
          <a:noFill/>
        </p:spPr>
        <p:txBody>
          <a:bodyPr wrap="square" rtlCol="0">
            <a:spAutoFit/>
          </a:bodyPr>
          <a:lstStyle/>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Трудно представить себе жизнь наших далеких предков.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Кем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были те люди, как жили, какие дома строили, каким богам поклонялись?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Здесь на помощь приходит фантазия художника.</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Пройдя в 3-й зал, ты увидишь на полотнах художника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Всеволода Иванова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фантастические образы древнейшей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Руси, встретишь языческие святилища, пройдешь по улицам старинных русских городов.</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6" name="Рисунок 5"/>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6353126" y="2866291"/>
            <a:ext cx="4117926" cy="3088445"/>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4" cstate="email">
            <a:extLst>
              <a:ext uri="{BEBA8EAE-BF5A-486C-A8C5-ECC9F3942E4B}">
                <a14:imgProps xmlns="" xmlns:a14="http://schemas.microsoft.com/office/drawing/2010/main">
                  <a14:imgLayer r:embed="rId5">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1463040" y="2866291"/>
            <a:ext cx="3699783" cy="3088445"/>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423685104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77087"/>
            <a:ext cx="12191999" cy="382238"/>
          </a:xfrm>
        </p:spPr>
        <p:txBody>
          <a:bodyPr>
            <a:noAutofit/>
          </a:bodyPr>
          <a:lstStyle/>
          <a:p>
            <a:r>
              <a:rPr lang="ru-RU" sz="2000" b="1" dirty="0" smtClean="0">
                <a:solidFill>
                  <a:schemeClr val="accent2">
                    <a:lumMod val="50000"/>
                  </a:schemeClr>
                </a:solidFill>
                <a:cs typeface="Times New Roman" pitchFamily="18" charset="0"/>
              </a:rPr>
              <a:t>Задание № 3, 4</a:t>
            </a:r>
            <a:endParaRPr lang="ru-RU" sz="2000" b="1" dirty="0">
              <a:solidFill>
                <a:schemeClr val="accent2">
                  <a:lumMod val="50000"/>
                </a:schemeClr>
              </a:solidFill>
              <a:cs typeface="Times New Roman" pitchFamily="18" charset="0"/>
            </a:endParaRPr>
          </a:p>
        </p:txBody>
      </p:sp>
      <p:sp>
        <p:nvSpPr>
          <p:cNvPr id="7" name="TextBox 6"/>
          <p:cNvSpPr txBox="1"/>
          <p:nvPr/>
        </p:nvSpPr>
        <p:spPr>
          <a:xfrm>
            <a:off x="1" y="1125187"/>
            <a:ext cx="12192000" cy="981423"/>
          </a:xfrm>
          <a:prstGeom prst="rect">
            <a:avLst/>
          </a:prstGeom>
          <a:noFill/>
        </p:spPr>
        <p:txBody>
          <a:bodyPr wrap="square" rtlCol="0">
            <a:spAutoFit/>
          </a:bodyPr>
          <a:lstStyle/>
          <a:p>
            <a:pPr marL="457200" algn="ctr">
              <a:lnSpc>
                <a:spcPct val="107000"/>
              </a:lnSpc>
              <a:spcAft>
                <a:spcPts val="0"/>
              </a:spcAft>
            </a:pPr>
            <a:r>
              <a:rPr lang="ru-RU" b="1" dirty="0">
                <a:solidFill>
                  <a:srgbClr val="002060"/>
                </a:solidFill>
                <a:ea typeface="Calibri" panose="020F0502020204030204" pitchFamily="34" charset="0"/>
                <a:cs typeface="Times New Roman" panose="02020603050405020304" pitchFamily="18" charset="0"/>
              </a:rPr>
              <a:t>Цикл «Ведическая Русь» </a:t>
            </a:r>
            <a:r>
              <a:rPr lang="ru-RU" dirty="0">
                <a:solidFill>
                  <a:srgbClr val="002060"/>
                </a:solidFill>
                <a:ea typeface="Calibri" panose="020F0502020204030204" pitchFamily="34" charset="0"/>
                <a:cs typeface="Times New Roman" panose="02020603050405020304" pitchFamily="18" charset="0"/>
              </a:rPr>
              <a:t>отражает почти забытую дохристианскую эпоху нашей страны. </a:t>
            </a:r>
            <a:endParaRPr lang="ru-RU" dirty="0" smtClean="0">
              <a:solidFill>
                <a:srgbClr val="002060"/>
              </a:solidFill>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smtClean="0">
                <a:solidFill>
                  <a:srgbClr val="002060"/>
                </a:solidFill>
                <a:ea typeface="Calibri" panose="020F0502020204030204" pitchFamily="34" charset="0"/>
                <a:cs typeface="Times New Roman" panose="02020603050405020304" pitchFamily="18" charset="0"/>
              </a:rPr>
              <a:t>Изучая </a:t>
            </a:r>
            <a:r>
              <a:rPr lang="ru-RU" dirty="0">
                <a:solidFill>
                  <a:srgbClr val="002060"/>
                </a:solidFill>
                <a:ea typeface="Calibri" panose="020F0502020204030204" pitchFamily="34" charset="0"/>
                <a:cs typeface="Times New Roman" panose="02020603050405020304" pitchFamily="18" charset="0"/>
              </a:rPr>
              <a:t>красивые картины художника, иногда кажется, что вдруг попадаешь в те стародавние времена и совершаешь путешествие в славянскую историю</a:t>
            </a:r>
            <a:r>
              <a:rPr lang="ru-RU" dirty="0" smtClean="0">
                <a:solidFill>
                  <a:srgbClr val="002060"/>
                </a:solidFill>
                <a:ea typeface="Calibri" panose="020F0502020204030204" pitchFamily="34" charset="0"/>
                <a:cs typeface="Times New Roman" panose="02020603050405020304" pitchFamily="18" charset="0"/>
              </a:rPr>
              <a:t>.</a:t>
            </a:r>
            <a:endParaRPr lang="ru-RU" dirty="0">
              <a:solidFill>
                <a:srgbClr val="002060"/>
              </a:solidFill>
              <a:ea typeface="Calibri" panose="020F0502020204030204" pitchFamily="34" charset="0"/>
              <a:cs typeface="Times New Roman" panose="02020603050405020304" pitchFamily="18" charset="0"/>
            </a:endParaRPr>
          </a:p>
        </p:txBody>
      </p:sp>
      <p:sp>
        <p:nvSpPr>
          <p:cNvPr id="3" name="Прямоугольник 2"/>
          <p:cNvSpPr/>
          <p:nvPr/>
        </p:nvSpPr>
        <p:spPr>
          <a:xfrm>
            <a:off x="651803" y="3568206"/>
            <a:ext cx="10888394" cy="1508298"/>
          </a:xfrm>
          <a:prstGeom prst="rect">
            <a:avLst/>
          </a:prstGeom>
        </p:spPr>
        <p:txBody>
          <a:bodyPr wrap="square">
            <a:spAutoFit/>
          </a:bodyPr>
          <a:lstStyle/>
          <a:p>
            <a:pPr marL="342900" lvl="0" indent="-342900" algn="ctr">
              <a:lnSpc>
                <a:spcPct val="107000"/>
              </a:lnSpc>
              <a:spcAft>
                <a:spcPts val="0"/>
              </a:spcAft>
              <a:buFont typeface="Wingdings" panose="05000000000000000000" pitchFamily="2" charset="2"/>
              <a:buChar char="ü"/>
            </a:pP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Wingdings" panose="05000000000000000000" pitchFamily="2" charset="2"/>
              <a:buChar char="ü"/>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Тебе нужно найти картины по их описанию </a:t>
            </a:r>
          </a:p>
          <a:p>
            <a:pPr marL="342900" lvl="0" indent="-342900" algn="ctr">
              <a:lnSpc>
                <a:spcPct val="107000"/>
              </a:lnSpc>
              <a:spcAft>
                <a:spcPts val="0"/>
              </a:spcAft>
              <a:buFont typeface="Wingdings" panose="05000000000000000000" pitchFamily="2" charset="2"/>
              <a:buChar char="ü"/>
            </a:pPr>
            <a:endParaRPr lang="ru-RU"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ctr">
              <a:lnSpc>
                <a:spcPct val="107000"/>
              </a:lnSpc>
              <a:spcAft>
                <a:spcPts val="0"/>
              </a:spcAft>
              <a:buFont typeface="Wingdings" panose="05000000000000000000" pitchFamily="2" charset="2"/>
              <a:buChar char="ü"/>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В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некоторых картинах ты можешь увидеть славянскую символику. </a:t>
            </a:r>
            <a:endPar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spcAft>
                <a:spcPts val="0"/>
              </a:spcAft>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Зарисуй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те символы, которые увидишь. Как ты думаешь, что они обозначают? </a:t>
            </a:r>
            <a:endParaRPr lang="ru-RU"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11364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190" y="106916"/>
            <a:ext cx="12191999" cy="382238"/>
          </a:xfrm>
        </p:spPr>
        <p:txBody>
          <a:bodyPr>
            <a:noAutofit/>
          </a:bodyPr>
          <a:lstStyle/>
          <a:p>
            <a:r>
              <a:rPr lang="ru-RU" sz="2000" b="1" dirty="0" smtClean="0">
                <a:solidFill>
                  <a:schemeClr val="accent2">
                    <a:lumMod val="50000"/>
                  </a:schemeClr>
                </a:solidFill>
                <a:cs typeface="Times New Roman" pitchFamily="18" charset="0"/>
              </a:rPr>
              <a:t>Задание №3</a:t>
            </a:r>
            <a:endParaRPr lang="ru-RU" sz="2000" b="1" dirty="0">
              <a:solidFill>
                <a:schemeClr val="accent2">
                  <a:lumMod val="50000"/>
                </a:schemeClr>
              </a:solidFill>
              <a:cs typeface="Times New Roman" pitchFamily="18" charset="0"/>
            </a:endParaRPr>
          </a:p>
        </p:txBody>
      </p:sp>
      <p:sp>
        <p:nvSpPr>
          <p:cNvPr id="13" name="TextBox 12"/>
          <p:cNvSpPr txBox="1"/>
          <p:nvPr/>
        </p:nvSpPr>
        <p:spPr>
          <a:xfrm>
            <a:off x="107842" y="489154"/>
            <a:ext cx="11905967" cy="20024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rgbClr val="C0504D">
                    <a:lumMod val="50000"/>
                  </a:srgbClr>
                </a:solidFill>
                <a:effectLst/>
                <a:uLnTx/>
                <a:uFillTx/>
                <a:latin typeface="Calibri"/>
                <a:ea typeface="Calibri" panose="020F0502020204030204" pitchFamily="34" charset="0"/>
                <a:cs typeface="Times New Roman" panose="02020603050405020304" pitchFamily="18" charset="0"/>
              </a:rPr>
              <a:t>1) </a:t>
            </a:r>
            <a:r>
              <a:rPr kumimoji="0" lang="ru-RU" sz="16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В </a:t>
            </a:r>
            <a:r>
              <a:rPr kumimoji="0" lang="ru-RU"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славянской мифологии оборотень — человек, обладающий сверхъестественной способностью превращаться в волка. Оборотням помогает </a:t>
            </a:r>
            <a:r>
              <a:rPr kumimoji="0" lang="ru-RU"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чудодейная</a:t>
            </a:r>
            <a:r>
              <a:rPr kumimoji="0" lang="ru-RU"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тирлич-трава. А ещё, чтобы превратиться в волка, надо слева направо перекинуться через двенадцать ножей, воткнутых в осиновый пень. Когда захочешь снова стать человеком — перекинуться через них справа налево. Но беда, если кто-то уберёт хоть один нож: никогда уже </a:t>
            </a:r>
            <a:r>
              <a:rPr kumimoji="0" lang="ru-RU" sz="16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волкодлак</a:t>
            </a:r>
            <a:r>
              <a:rPr kumimoji="0" lang="ru-RU"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потом не сможет обернуться человеком</a:t>
            </a:r>
            <a:r>
              <a:rPr kumimoji="0" lang="ru-RU" sz="16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rPr>
              <a:t>!</a:t>
            </a:r>
          </a:p>
          <a:p>
            <a:pPr marL="342900" marR="0" lvl="0" indent="-342900" algn="ctr" defTabSz="914400" rtl="0" eaLnBrk="1" fontAlgn="auto" latinLnBrk="0" hangingPunct="1">
              <a:lnSpc>
                <a:spcPct val="107000"/>
              </a:lnSpc>
              <a:spcBef>
                <a:spcPts val="0"/>
              </a:spcBef>
              <a:spcAft>
                <a:spcPts val="0"/>
              </a:spcAft>
              <a:buClrTx/>
              <a:buSzTx/>
              <a:buFontTx/>
              <a:buAutoNum type="arabicParenR"/>
              <a:tabLst/>
              <a:defRPr/>
            </a:pPr>
            <a:endParaRPr kumimoji="0" lang="ru-RU" sz="16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__________________________________________________________</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p:cNvSpPr txBox="1"/>
          <p:nvPr/>
        </p:nvSpPr>
        <p:spPr>
          <a:xfrm>
            <a:off x="107842" y="4781416"/>
            <a:ext cx="11905967" cy="17060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65125" lvl="0" indent="-280988" algn="ctr">
              <a:lnSpc>
                <a:spcPct val="107000"/>
              </a:lnSpc>
            </a:pPr>
            <a:r>
              <a:rPr lang="ru-RU" sz="2000" b="1" dirty="0">
                <a:solidFill>
                  <a:schemeClr val="accent2">
                    <a:lumMod val="50000"/>
                  </a:schemeClr>
                </a:solidFill>
                <a:ea typeface="Calibri" panose="020F0502020204030204" pitchFamily="34" charset="0"/>
                <a:cs typeface="Times New Roman" panose="02020603050405020304" pitchFamily="18" charset="0"/>
              </a:rPr>
              <a:t>3) </a:t>
            </a:r>
            <a:r>
              <a:rPr lang="ru-RU" sz="1600" dirty="0">
                <a:solidFill>
                  <a:prstClr val="black"/>
                </a:solidFill>
                <a:ea typeface="Calibri" panose="020F0502020204030204" pitchFamily="34" charset="0"/>
                <a:cs typeface="Times New Roman" panose="02020603050405020304" pitchFamily="18" charset="0"/>
              </a:rPr>
              <a:t>На западе Тверской области расположено глубокое озеро </a:t>
            </a:r>
            <a:r>
              <a:rPr lang="ru-RU" sz="1600" dirty="0" err="1">
                <a:solidFill>
                  <a:prstClr val="black"/>
                </a:solidFill>
                <a:ea typeface="Calibri" panose="020F0502020204030204" pitchFamily="34" charset="0"/>
                <a:cs typeface="Times New Roman" panose="02020603050405020304" pitchFamily="18" charset="0"/>
              </a:rPr>
              <a:t>Бросно</a:t>
            </a:r>
            <a:r>
              <a:rPr lang="ru-RU" sz="1600" dirty="0">
                <a:solidFill>
                  <a:prstClr val="black"/>
                </a:solidFill>
                <a:ea typeface="Calibri" panose="020F0502020204030204" pitchFamily="34" charset="0"/>
                <a:cs typeface="Times New Roman" panose="02020603050405020304" pitchFamily="18" charset="0"/>
              </a:rPr>
              <a:t>. Старинное предание рассказывает о варяжском вожде, который, переплывая на лодке водную гладь </a:t>
            </a:r>
            <a:r>
              <a:rPr lang="ru-RU" sz="1600" dirty="0" err="1">
                <a:solidFill>
                  <a:prstClr val="black"/>
                </a:solidFill>
                <a:ea typeface="Calibri" panose="020F0502020204030204" pitchFamily="34" charset="0"/>
                <a:cs typeface="Times New Roman" panose="02020603050405020304" pitchFamily="18" charset="0"/>
              </a:rPr>
              <a:t>Бросно</a:t>
            </a:r>
            <a:r>
              <a:rPr lang="ru-RU" sz="1600" dirty="0">
                <a:solidFill>
                  <a:prstClr val="black"/>
                </a:solidFill>
                <a:ea typeface="Calibri" panose="020F0502020204030204" pitchFamily="34" charset="0"/>
                <a:cs typeface="Times New Roman" panose="02020603050405020304" pitchFamily="18" charset="0"/>
              </a:rPr>
              <a:t>, был убит огромным чудовищем.</a:t>
            </a:r>
          </a:p>
          <a:p>
            <a:pPr marL="365125" lvl="0" indent="-280988" algn="ctr">
              <a:lnSpc>
                <a:spcPct val="107000"/>
              </a:lnSpc>
            </a:pPr>
            <a:r>
              <a:rPr lang="ru-RU" sz="1600" dirty="0" smtClean="0">
                <a:solidFill>
                  <a:prstClr val="black"/>
                </a:solidFill>
                <a:ea typeface="Calibri" panose="020F0502020204030204" pitchFamily="34" charset="0"/>
                <a:cs typeface="Times New Roman" panose="02020603050405020304" pitchFamily="18" charset="0"/>
              </a:rPr>
              <a:t>Судя </a:t>
            </a:r>
            <a:r>
              <a:rPr lang="ru-RU" sz="1600" dirty="0">
                <a:solidFill>
                  <a:prstClr val="black"/>
                </a:solidFill>
                <a:ea typeface="Calibri" panose="020F0502020204030204" pitchFamily="34" charset="0"/>
                <a:cs typeface="Times New Roman" panose="02020603050405020304" pitchFamily="18" charset="0"/>
              </a:rPr>
              <a:t>по известным данным – это было огромное пресмыкающееся, похожее на плезиозавра или плиозавра</a:t>
            </a:r>
            <a:r>
              <a:rPr lang="ru-RU" sz="1600" dirty="0" smtClean="0">
                <a:solidFill>
                  <a:prstClr val="black"/>
                </a:solidFill>
                <a:ea typeface="Calibri" panose="020F0502020204030204" pitchFamily="34" charset="0"/>
                <a:cs typeface="Times New Roman" panose="02020603050405020304" pitchFamily="18" charset="0"/>
              </a:rPr>
              <a:t>.</a:t>
            </a:r>
          </a:p>
          <a:p>
            <a:pPr marL="365125" lvl="0" indent="-280988" algn="ctr">
              <a:lnSpc>
                <a:spcPct val="107000"/>
              </a:lnSpc>
            </a:pPr>
            <a:endParaRPr lang="ru-RU" sz="1600" dirty="0">
              <a:solidFill>
                <a:prstClr val="black"/>
              </a:solidFill>
              <a:ea typeface="Calibri" panose="020F0502020204030204" pitchFamily="34" charset="0"/>
              <a:cs typeface="Times New Roman" panose="02020603050405020304" pitchFamily="18" charset="0"/>
            </a:endParaRPr>
          </a:p>
          <a:p>
            <a:pPr marL="365125" lvl="0" indent="-280988" algn="ctr">
              <a:lnSpc>
                <a:spcPct val="107000"/>
              </a:lnSpc>
            </a:pPr>
            <a:r>
              <a:rPr lang="ru-RU" sz="1600" dirty="0" smtClean="0">
                <a:solidFill>
                  <a:prstClr val="black"/>
                </a:solidFill>
                <a:ea typeface="Calibri" panose="020F0502020204030204" pitchFamily="34" charset="0"/>
                <a:cs typeface="Times New Roman" panose="02020603050405020304" pitchFamily="18" charset="0"/>
              </a:rPr>
              <a:t>_____________________________________________________________________</a:t>
            </a:r>
            <a:endParaRPr lang="ru-RU" sz="1600" dirty="0">
              <a:solidFill>
                <a:prstClr val="black"/>
              </a:solidFill>
              <a:ea typeface="Calibri" panose="020F0502020204030204" pitchFamily="34" charset="0"/>
              <a:cs typeface="Times New Roman" panose="02020603050405020304" pitchFamily="18" charset="0"/>
            </a:endParaRPr>
          </a:p>
          <a:p>
            <a:pPr marL="365125" marR="0" lvl="0" indent="-280988" algn="l" defTabSz="914400" rtl="0" eaLnBrk="1" fontAlgn="auto" latinLnBrk="0" hangingPunct="1">
              <a:lnSpc>
                <a:spcPct val="107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6" name="TextBox 15"/>
          <p:cNvSpPr txBox="1"/>
          <p:nvPr/>
        </p:nvSpPr>
        <p:spPr>
          <a:xfrm>
            <a:off x="107842" y="2697802"/>
            <a:ext cx="11905967" cy="18774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82563"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srgbClr val="C0504D">
                    <a:lumMod val="50000"/>
                  </a:srgbClr>
                </a:solidFill>
                <a:effectLst/>
                <a:uLnTx/>
                <a:uFillTx/>
                <a:latin typeface="Calibri"/>
                <a:ea typeface="+mn-ea"/>
                <a:cs typeface="+mn-cs"/>
              </a:rPr>
              <a:t>2) </a:t>
            </a:r>
            <a:r>
              <a:rPr kumimoji="0" lang="ru-RU" sz="1600" b="0" i="0" u="none" strike="noStrike" kern="1200" cap="none" spc="0" normalizeH="0" baseline="0" noProof="0" dirty="0" smtClean="0">
                <a:ln>
                  <a:noFill/>
                </a:ln>
                <a:solidFill>
                  <a:prstClr val="black"/>
                </a:solidFill>
                <a:effectLst/>
                <a:uLnTx/>
                <a:uFillTx/>
                <a:latin typeface="Calibri"/>
                <a:ea typeface="+mn-ea"/>
                <a:cs typeface="+mn-cs"/>
              </a:rPr>
              <a:t>Снежный </a:t>
            </a:r>
            <a:r>
              <a:rPr kumimoji="0" lang="ru-RU" sz="1600" b="0" i="0" u="none" strike="noStrike" kern="1200" cap="none" spc="0" normalizeH="0" baseline="0" noProof="0" dirty="0">
                <a:ln>
                  <a:noFill/>
                </a:ln>
                <a:solidFill>
                  <a:prstClr val="black"/>
                </a:solidFill>
                <a:effectLst/>
                <a:uLnTx/>
                <a:uFillTx/>
                <a:latin typeface="Calibri"/>
                <a:ea typeface="+mn-ea"/>
                <a:cs typeface="+mn-cs"/>
              </a:rPr>
              <a:t>человек выбежал из своей пещеры, чтобы напугать слишком назойливого дровосека. Крестьянин осмелился рубить лес у самой пещеры, нарушив тем самым жизненные интересы его обитателей. Великан схватил несколько еловых веток, чтобы отхлестать наглого смельчака. Но крестьянин так погоняет своего коня, что устраивать «крутую» погоню великан не будет. Достаточно того, что смельчак напуган. В следующий раз он будет заготавливать дрова в другом месте</a:t>
            </a:r>
            <a:r>
              <a:rPr kumimoji="0" lang="ru-RU" sz="1600" b="0" i="0" u="none" strike="noStrike" kern="1200" cap="none" spc="0" normalizeH="0" baseline="0" noProof="0" dirty="0" smtClean="0">
                <a:ln>
                  <a:noFill/>
                </a:ln>
                <a:solidFill>
                  <a:prstClr val="black"/>
                </a:solidFill>
                <a:effectLst/>
                <a:uLnTx/>
                <a:uFillTx/>
                <a:latin typeface="Calibri"/>
                <a:ea typeface="+mn-ea"/>
                <a:cs typeface="+mn-cs"/>
              </a:rPr>
              <a:t>.</a:t>
            </a:r>
          </a:p>
          <a:p>
            <a:pPr marL="182563"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182563"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Calibri"/>
                <a:ea typeface="+mn-ea"/>
                <a:cs typeface="+mn-cs"/>
              </a:rPr>
              <a:t>____________________________________________________________</a:t>
            </a:r>
          </a:p>
          <a:p>
            <a:pPr marL="182563"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200693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5586" y="4912530"/>
            <a:ext cx="11810088" cy="170604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563" lvl="0" indent="-98425" algn="ctr">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6) </a:t>
            </a:r>
            <a:r>
              <a:rPr lang="ru-RU" sz="1600" dirty="0" smtClean="0">
                <a:latin typeface="Calibri" panose="020F0502020204030204" pitchFamily="34" charset="0"/>
                <a:ea typeface="Calibri" panose="020F0502020204030204" pitchFamily="34" charset="0"/>
                <a:cs typeface="Times New Roman" panose="02020603050405020304" pitchFamily="18" charset="0"/>
              </a:rPr>
              <a:t>Большая </a:t>
            </a:r>
            <a:r>
              <a:rPr lang="ru-RU" sz="1600" dirty="0">
                <a:latin typeface="Calibri" panose="020F0502020204030204" pitchFamily="34" charset="0"/>
                <a:ea typeface="Calibri" panose="020F0502020204030204" pitchFamily="34" charset="0"/>
                <a:cs typeface="Times New Roman" panose="02020603050405020304" pitchFamily="18" charset="0"/>
              </a:rPr>
              <a:t>ладья варягов одиноко стоит среди деревьев. В носовой части зияет пробоина. Полусгнившие брёвна-катки валяются рядом. Природа постепенно овладевает судном. Как могла эта ладья оказаться здесь? Видимо, некогда по этому волоку варяги шли походом в неизведанные земли. Возможно, произошла ссора с местными жителями. Завязался бой. Варяги бежали. Нападающая сторона успела повредить ладью, сделав её непригодной к плаванию. </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marL="182563" lvl="0" indent="-98425" algn="ctr">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182563" lvl="0" indent="-98425" algn="ctr">
              <a:lnSpc>
                <a:spcPct val="107000"/>
              </a:lnSpc>
              <a:spcAft>
                <a:spcPts val="0"/>
              </a:spcAft>
            </a:pPr>
            <a:r>
              <a:rPr lang="ru-RU" sz="1600"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a:t>
            </a:r>
          </a:p>
        </p:txBody>
      </p:sp>
      <p:sp>
        <p:nvSpPr>
          <p:cNvPr id="17" name="TextBox 16"/>
          <p:cNvSpPr txBox="1"/>
          <p:nvPr/>
        </p:nvSpPr>
        <p:spPr>
          <a:xfrm>
            <a:off x="175586" y="146464"/>
            <a:ext cx="11810088" cy="22542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84138" algn="ctr">
              <a:lnSpc>
                <a:spcPct val="107000"/>
              </a:lnSpc>
              <a:spcAft>
                <a:spcPts val="0"/>
              </a:spcAft>
            </a:pPr>
            <a:r>
              <a:rPr lang="ru-RU" b="1" dirty="0" smtClean="0">
                <a:solidFill>
                  <a:schemeClr val="accent2">
                    <a:lumMod val="50000"/>
                  </a:schemeClr>
                </a:solidFill>
                <a:ea typeface="Calibri" panose="020F0502020204030204" pitchFamily="34" charset="0"/>
                <a:cs typeface="Times New Roman" panose="02020603050405020304" pitchFamily="18" charset="0"/>
              </a:rPr>
              <a:t>4) </a:t>
            </a:r>
            <a:r>
              <a:rPr lang="ru-RU" sz="1600" dirty="0" smtClean="0">
                <a:ea typeface="Calibri" panose="020F0502020204030204" pitchFamily="34" charset="0"/>
                <a:cs typeface="Times New Roman" panose="02020603050405020304" pitchFamily="18" charset="0"/>
              </a:rPr>
              <a:t>Морозный февраль </a:t>
            </a:r>
            <a:r>
              <a:rPr lang="ru-RU" sz="1600" dirty="0">
                <a:ea typeface="Calibri" panose="020F0502020204030204" pitchFamily="34" charset="0"/>
                <a:cs typeface="Times New Roman" panose="02020603050405020304" pitchFamily="18" charset="0"/>
              </a:rPr>
              <a:t>царит в природе. Из-за сильных морозов его часто называют "Лютым". Правда, день, изображённый на картине, выдался солнечным, пригожим. Заметны следы недавней оттепели – сосульки. В низине, за покрытыми инеем деревьями и кустами протекает речка. Деревянная лестница на возвышенности переходит в мост. На нём стоит девушка в нарядном зимнем одеянии. Ещё несколько мгновений – и красавица пойдёт дальше. За её спиной остаётся многолюдный город с церквями и теремами</a:t>
            </a:r>
            <a:r>
              <a:rPr lang="ru-RU" sz="1600" dirty="0" smtClean="0">
                <a:ea typeface="Calibri" panose="020F0502020204030204" pitchFamily="34" charset="0"/>
                <a:cs typeface="Times New Roman" panose="02020603050405020304" pitchFamily="18" charset="0"/>
              </a:rPr>
              <a:t>.</a:t>
            </a:r>
          </a:p>
          <a:p>
            <a:pPr marL="84138" algn="ctr">
              <a:lnSpc>
                <a:spcPct val="107000"/>
              </a:lnSpc>
              <a:spcAft>
                <a:spcPts val="0"/>
              </a:spcAft>
            </a:pPr>
            <a:endParaRPr lang="ru-RU" sz="1600" dirty="0">
              <a:ea typeface="Calibri" panose="020F0502020204030204" pitchFamily="34" charset="0"/>
              <a:cs typeface="Times New Roman" panose="02020603050405020304" pitchFamily="18" charset="0"/>
            </a:endParaRPr>
          </a:p>
          <a:p>
            <a:pPr marL="84138" algn="ctr">
              <a:lnSpc>
                <a:spcPct val="107000"/>
              </a:lnSpc>
              <a:spcAft>
                <a:spcPts val="0"/>
              </a:spcAft>
            </a:pPr>
            <a:r>
              <a:rPr lang="ru-RU" sz="1600" dirty="0" smtClean="0">
                <a:ea typeface="Calibri" panose="020F0502020204030204" pitchFamily="34" charset="0"/>
                <a:cs typeface="Times New Roman" panose="02020603050405020304" pitchFamily="18" charset="0"/>
              </a:rPr>
              <a:t>_________________________________________________________</a:t>
            </a:r>
          </a:p>
          <a:p>
            <a:pPr marL="84138" algn="ctr">
              <a:lnSpc>
                <a:spcPct val="107000"/>
              </a:lnSpc>
              <a:spcAft>
                <a:spcPts val="0"/>
              </a:spcAft>
            </a:pPr>
            <a:endParaRPr lang="ru-RU" sz="1600" dirty="0">
              <a:ea typeface="Calibri" panose="020F0502020204030204" pitchFamily="34" charset="0"/>
              <a:cs typeface="Times New Roman" panose="02020603050405020304" pitchFamily="18" charset="0"/>
            </a:endParaRPr>
          </a:p>
        </p:txBody>
      </p:sp>
      <p:sp>
        <p:nvSpPr>
          <p:cNvPr id="18" name="TextBox 17"/>
          <p:cNvSpPr txBox="1"/>
          <p:nvPr/>
        </p:nvSpPr>
        <p:spPr>
          <a:xfrm>
            <a:off x="175586" y="2516852"/>
            <a:ext cx="11810088" cy="22659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84138" algn="ctr">
              <a:lnSpc>
                <a:spcPct val="107000"/>
              </a:lnSpc>
              <a:spcAft>
                <a:spcPts val="0"/>
              </a:spcAft>
            </a:pPr>
            <a:r>
              <a:rPr lang="ru-RU" b="1" dirty="0" smtClean="0">
                <a:solidFill>
                  <a:schemeClr val="accent2">
                    <a:lumMod val="50000"/>
                  </a:schemeClr>
                </a:solidFill>
                <a:ea typeface="Calibri" panose="020F0502020204030204" pitchFamily="34" charset="0"/>
                <a:cs typeface="Times New Roman" panose="02020603050405020304" pitchFamily="18" charset="0"/>
              </a:rPr>
              <a:t>5) </a:t>
            </a:r>
            <a:r>
              <a:rPr lang="ru-RU" sz="1600" dirty="0" smtClean="0">
                <a:ea typeface="Calibri" panose="020F0502020204030204" pitchFamily="34" charset="0"/>
                <a:cs typeface="Times New Roman" panose="02020603050405020304" pitchFamily="18" charset="0"/>
              </a:rPr>
              <a:t>Этот </a:t>
            </a:r>
            <a:r>
              <a:rPr lang="ru-RU" sz="1600" dirty="0">
                <a:ea typeface="Calibri" panose="020F0502020204030204" pitchFamily="34" charset="0"/>
                <a:cs typeface="Times New Roman" panose="02020603050405020304" pitchFamily="18" charset="0"/>
              </a:rPr>
              <a:t>месяц находится под покровительством </a:t>
            </a:r>
            <a:r>
              <a:rPr lang="ru-RU" sz="1600" dirty="0" smtClean="0">
                <a:ea typeface="Calibri" panose="020F0502020204030204" pitchFamily="34" charset="0"/>
                <a:cs typeface="Times New Roman" panose="02020603050405020304" pitchFamily="18" charset="0"/>
              </a:rPr>
              <a:t>богини Лады. В  апреле главенствуют </a:t>
            </a:r>
            <a:r>
              <a:rPr lang="ru-RU" sz="1600" dirty="0">
                <a:ea typeface="Calibri" panose="020F0502020204030204" pitchFamily="34" charset="0"/>
                <a:cs typeface="Times New Roman" panose="02020603050405020304" pitchFamily="18" charset="0"/>
              </a:rPr>
              <a:t>два </a:t>
            </a:r>
            <a:r>
              <a:rPr lang="ru-RU" sz="1600" dirty="0" smtClean="0">
                <a:ea typeface="Calibri" panose="020F0502020204030204" pitchFamily="34" charset="0"/>
                <a:cs typeface="Times New Roman" panose="02020603050405020304" pitchFamily="18" charset="0"/>
              </a:rPr>
              <a:t>знака - во </a:t>
            </a:r>
            <a:r>
              <a:rPr lang="ru-RU" sz="1600" dirty="0">
                <a:ea typeface="Calibri" panose="020F0502020204030204" pitchFamily="34" charset="0"/>
                <a:cs typeface="Times New Roman" panose="02020603050405020304" pitchFamily="18" charset="0"/>
              </a:rPr>
              <a:t>второй половине месяца Телец сменяет </a:t>
            </a:r>
            <a:r>
              <a:rPr lang="ru-RU" sz="1600" dirty="0" smtClean="0">
                <a:ea typeface="Calibri" panose="020F0502020204030204" pitchFamily="34" charset="0"/>
                <a:cs typeface="Times New Roman" panose="02020603050405020304" pitchFamily="18" charset="0"/>
              </a:rPr>
              <a:t>Овна. На </a:t>
            </a:r>
            <a:r>
              <a:rPr lang="ru-RU" sz="1600" dirty="0">
                <a:ea typeface="Calibri" panose="020F0502020204030204" pitchFamily="34" charset="0"/>
                <a:cs typeface="Times New Roman" panose="02020603050405020304" pitchFamily="18" charset="0"/>
              </a:rPr>
              <a:t>картине изображён поздний апрель, когда деревья покрыты ранней зеленью. </a:t>
            </a:r>
            <a:r>
              <a:rPr lang="ru-RU" sz="1600" dirty="0" smtClean="0">
                <a:ea typeface="Calibri" panose="020F0502020204030204" pitchFamily="34" charset="0"/>
                <a:cs typeface="Times New Roman" panose="02020603050405020304" pitchFamily="18" charset="0"/>
              </a:rPr>
              <a:t>На </a:t>
            </a:r>
            <a:r>
              <a:rPr lang="ru-RU" sz="1600" dirty="0">
                <a:ea typeface="Calibri" panose="020F0502020204030204" pitchFamily="34" charset="0"/>
                <a:cs typeface="Times New Roman" panose="02020603050405020304" pitchFamily="18" charset="0"/>
              </a:rPr>
              <a:t>небе изображены два зодиакальных знака: </a:t>
            </a:r>
            <a:r>
              <a:rPr lang="ru-RU" sz="1600" dirty="0" smtClean="0">
                <a:ea typeface="Calibri" panose="020F0502020204030204" pitchFamily="34" charset="0"/>
                <a:cs typeface="Times New Roman" panose="02020603050405020304" pitchFamily="18" charset="0"/>
              </a:rPr>
              <a:t>Z — Овен, У – Телец. </a:t>
            </a:r>
            <a:r>
              <a:rPr lang="ru-RU" sz="1600" dirty="0">
                <a:ea typeface="Calibri" panose="020F0502020204030204" pitchFamily="34" charset="0"/>
                <a:cs typeface="Times New Roman" panose="02020603050405020304" pitchFamily="18" charset="0"/>
              </a:rPr>
              <a:t>В узоре деревьев и листвы можно прочитать лики Овна и </a:t>
            </a:r>
            <a:r>
              <a:rPr lang="ru-RU" sz="1600" dirty="0" smtClean="0">
                <a:ea typeface="Calibri" panose="020F0502020204030204" pitchFamily="34" charset="0"/>
                <a:cs typeface="Times New Roman" panose="02020603050405020304" pitchFamily="18" charset="0"/>
              </a:rPr>
              <a:t>Тельца. 3нак на крыше ворот означает символ входа в </a:t>
            </a:r>
            <a:r>
              <a:rPr lang="ru-RU" sz="1600" u="sng" dirty="0" smtClean="0">
                <a:ea typeface="Calibri" panose="020F0502020204030204" pitchFamily="34" charset="0"/>
                <a:cs typeface="Times New Roman" panose="02020603050405020304" pitchFamily="18" charset="0"/>
              </a:rPr>
              <a:t>Правь</a:t>
            </a:r>
            <a:r>
              <a:rPr lang="ru-RU" sz="1600" dirty="0" smtClean="0">
                <a:ea typeface="Calibri" panose="020F0502020204030204" pitchFamily="34" charset="0"/>
                <a:cs typeface="Times New Roman" panose="02020603050405020304" pitchFamily="18" charset="0"/>
              </a:rPr>
              <a:t> – олицетворение развития и будущего</a:t>
            </a:r>
            <a:r>
              <a:rPr lang="ru-RU" sz="1600" dirty="0">
                <a:ea typeface="Calibri" panose="020F0502020204030204" pitchFamily="34" charset="0"/>
                <a:cs typeface="Times New Roman" panose="02020603050405020304" pitchFamily="18" charset="0"/>
              </a:rPr>
              <a:t>. </a:t>
            </a:r>
            <a:r>
              <a:rPr lang="ru-RU" sz="1600" dirty="0" smtClean="0">
                <a:ea typeface="Calibri" panose="020F0502020204030204" pitchFamily="34" charset="0"/>
                <a:cs typeface="Times New Roman" panose="02020603050405020304" pitchFamily="18" charset="0"/>
              </a:rPr>
              <a:t>(</a:t>
            </a:r>
            <a:r>
              <a:rPr lang="ru-RU" sz="1600" dirty="0" smtClean="0">
                <a:solidFill>
                  <a:srgbClr val="FF0000"/>
                </a:solidFill>
                <a:ea typeface="Calibri" panose="020F0502020204030204" pitchFamily="34" charset="0"/>
                <a:cs typeface="Times New Roman" panose="02020603050405020304" pitchFamily="18" charset="0"/>
              </a:rPr>
              <a:t>Правь</a:t>
            </a:r>
            <a:r>
              <a:rPr lang="ru-RU" sz="1600" dirty="0" smtClean="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 «Правящее» , «Управляющее» , «То, что правит</a:t>
            </a:r>
            <a:r>
              <a:rPr lang="ru-RU" sz="1600" dirty="0" smtClean="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одна из трёх составных частей </a:t>
            </a:r>
            <a:r>
              <a:rPr lang="ru-RU" sz="1600" dirty="0" smtClean="0">
                <a:ea typeface="Calibri" panose="020F0502020204030204" pitchFamily="34" charset="0"/>
                <a:cs typeface="Times New Roman" panose="02020603050405020304" pitchFamily="18" charset="0"/>
              </a:rPr>
              <a:t>мира)</a:t>
            </a:r>
          </a:p>
          <a:p>
            <a:pPr marL="84138" algn="ctr">
              <a:lnSpc>
                <a:spcPct val="107000"/>
              </a:lnSpc>
              <a:spcAft>
                <a:spcPts val="0"/>
              </a:spcAft>
            </a:pPr>
            <a:endParaRPr lang="ru-RU" sz="1600" dirty="0">
              <a:ea typeface="Calibri" panose="020F0502020204030204" pitchFamily="34" charset="0"/>
              <a:cs typeface="Times New Roman" panose="02020603050405020304" pitchFamily="18" charset="0"/>
            </a:endParaRPr>
          </a:p>
          <a:p>
            <a:pPr marL="84138" algn="ctr">
              <a:lnSpc>
                <a:spcPct val="107000"/>
              </a:lnSpc>
              <a:spcAft>
                <a:spcPts val="0"/>
              </a:spcAft>
            </a:pPr>
            <a:r>
              <a:rPr lang="ru-RU" sz="1600" dirty="0" smtClean="0">
                <a:ea typeface="Calibri" panose="020F0502020204030204" pitchFamily="34" charset="0"/>
                <a:cs typeface="Times New Roman" panose="02020603050405020304" pitchFamily="18" charset="0"/>
              </a:rPr>
              <a:t>___________________________________________________________</a:t>
            </a:r>
          </a:p>
          <a:p>
            <a:pPr marL="84138" algn="ctr">
              <a:lnSpc>
                <a:spcPct val="107000"/>
              </a:lnSpc>
              <a:spcAft>
                <a:spcPts val="0"/>
              </a:spcAft>
            </a:pPr>
            <a:endParaRPr lang="ru-RU" sz="1600" dirty="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771964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225084" y="858129"/>
            <a:ext cx="11724970" cy="58240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Заголовок 1"/>
          <p:cNvSpPr txBox="1">
            <a:spLocks/>
          </p:cNvSpPr>
          <p:nvPr/>
        </p:nvSpPr>
        <p:spPr>
          <a:xfrm>
            <a:off x="-178190" y="219457"/>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50000"/>
                  </a:schemeClr>
                </a:solidFill>
                <a:cs typeface="Times New Roman" pitchFamily="18" charset="0"/>
              </a:rPr>
              <a:t>Задание №4</a:t>
            </a:r>
            <a:endParaRPr lang="ru-RU" sz="2000" b="1" dirty="0">
              <a:solidFill>
                <a:schemeClr val="accent2">
                  <a:lumMod val="50000"/>
                </a:schemeClr>
              </a:solidFill>
              <a:cs typeface="Times New Roman" pitchFamily="18" charset="0"/>
            </a:endParaRPr>
          </a:p>
        </p:txBody>
      </p:sp>
    </p:spTree>
    <p:extLst>
      <p:ext uri="{BB962C8B-B14F-4D97-AF65-F5344CB8AC3E}">
        <p14:creationId xmlns="" xmlns:p14="http://schemas.microsoft.com/office/powerpoint/2010/main" val="36154882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87170"/>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4" name="TextBox 3"/>
          <p:cNvSpPr txBox="1"/>
          <p:nvPr/>
        </p:nvSpPr>
        <p:spPr>
          <a:xfrm>
            <a:off x="924005" y="753216"/>
            <a:ext cx="2115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1) </a:t>
            </a:r>
            <a:r>
              <a:rPr lang="ru-RU" dirty="0" err="1" smtClean="0"/>
              <a:t>Волкодлак</a:t>
            </a:r>
            <a:endParaRPr lang="ru-RU" dirty="0" smtClean="0"/>
          </a:p>
        </p:txBody>
      </p:sp>
      <p:sp>
        <p:nvSpPr>
          <p:cNvPr id="6" name="TextBox 5"/>
          <p:cNvSpPr txBox="1"/>
          <p:nvPr/>
        </p:nvSpPr>
        <p:spPr>
          <a:xfrm>
            <a:off x="8492979" y="3821584"/>
            <a:ext cx="270179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a:t>6) Заброшенный </a:t>
            </a:r>
            <a:r>
              <a:rPr lang="ru-RU" dirty="0" smtClean="0"/>
              <a:t>волок</a:t>
            </a:r>
            <a:endParaRPr lang="ru-RU" dirty="0"/>
          </a:p>
        </p:txBody>
      </p:sp>
      <p:sp>
        <p:nvSpPr>
          <p:cNvPr id="9" name="TextBox 8"/>
          <p:cNvSpPr txBox="1"/>
          <p:nvPr/>
        </p:nvSpPr>
        <p:spPr>
          <a:xfrm>
            <a:off x="7848895" y="758344"/>
            <a:ext cx="37978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ru-RU" dirty="0"/>
              <a:t>3) Хозяин озера. Тайна озера </a:t>
            </a:r>
            <a:r>
              <a:rPr lang="ru-RU" dirty="0" err="1"/>
              <a:t>Бросно</a:t>
            </a:r>
            <a:endParaRPr lang="ru-RU" dirty="0"/>
          </a:p>
        </p:txBody>
      </p:sp>
      <p:sp>
        <p:nvSpPr>
          <p:cNvPr id="11" name="TextBox 10"/>
          <p:cNvSpPr txBox="1"/>
          <p:nvPr/>
        </p:nvSpPr>
        <p:spPr>
          <a:xfrm>
            <a:off x="5192835" y="760997"/>
            <a:ext cx="134844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dirty="0"/>
              <a:t>2) </a:t>
            </a:r>
            <a:r>
              <a:rPr lang="ru-RU" dirty="0" smtClean="0"/>
              <a:t>Изгнание</a:t>
            </a:r>
            <a:endParaRPr lang="ru-RU" dirty="0"/>
          </a:p>
        </p:txBody>
      </p:sp>
      <p:sp>
        <p:nvSpPr>
          <p:cNvPr id="13" name="TextBox 12"/>
          <p:cNvSpPr txBox="1"/>
          <p:nvPr/>
        </p:nvSpPr>
        <p:spPr>
          <a:xfrm>
            <a:off x="1270613" y="3821584"/>
            <a:ext cx="142218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ru-RU" dirty="0"/>
              <a:t>4) Анастасия</a:t>
            </a:r>
          </a:p>
        </p:txBody>
      </p:sp>
      <p:sp>
        <p:nvSpPr>
          <p:cNvPr id="17" name="TextBox 16"/>
          <p:cNvSpPr txBox="1"/>
          <p:nvPr/>
        </p:nvSpPr>
        <p:spPr>
          <a:xfrm>
            <a:off x="4808306" y="3821584"/>
            <a:ext cx="211750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5) Цветень </a:t>
            </a:r>
            <a:r>
              <a:rPr lang="ru-RU" dirty="0"/>
              <a:t>(апрель</a:t>
            </a:r>
            <a:r>
              <a:rPr lang="ru-RU" dirty="0" smtClean="0"/>
              <a:t>)</a:t>
            </a:r>
            <a:endParaRPr lang="ru-RU" dirty="0"/>
          </a:p>
        </p:txBody>
      </p:sp>
      <p:pic>
        <p:nvPicPr>
          <p:cNvPr id="18" name="Рисунок 17" descr="C:\Users\MacBook Pro\Desktop\Музей ВАСИЛЬЕВА\Зал 3\image (19).jpg"/>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359421" y="4439105"/>
            <a:ext cx="3015273" cy="2194077"/>
          </a:xfrm>
          <a:prstGeom prst="rect">
            <a:avLst/>
          </a:prstGeom>
          <a:noFill/>
          <a:ln>
            <a:noFill/>
          </a:ln>
        </p:spPr>
      </p:pic>
      <p:pic>
        <p:nvPicPr>
          <p:cNvPr id="22" name="Рисунок 21" descr="C:\Users\MacBook Pro\Desktop\Музей ВАСИЛЬЕВА\Зал 3\image (33).jpg"/>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349199" y="1406356"/>
            <a:ext cx="2989361" cy="2140312"/>
          </a:xfrm>
          <a:prstGeom prst="rect">
            <a:avLst/>
          </a:prstGeom>
          <a:noFill/>
          <a:ln>
            <a:noFill/>
          </a:ln>
        </p:spPr>
      </p:pic>
      <p:pic>
        <p:nvPicPr>
          <p:cNvPr id="23" name="Рисунок 22" descr="C:\Users\MacBook Pro\Desktop\Музей ВАСИЛЬЕВА\Зал 3\image (37).jpg"/>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570677" y="4439105"/>
            <a:ext cx="2990063" cy="2194077"/>
          </a:xfrm>
          <a:prstGeom prst="rect">
            <a:avLst/>
          </a:prstGeom>
          <a:noFill/>
          <a:ln>
            <a:noFill/>
          </a:ln>
          <a:extLst>
            <a:ext uri="{53640926-AAD7-44D8-BBD7-CCE9431645EC}">
              <a14:shadowObscured xmlns="" xmlns:a14="http://schemas.microsoft.com/office/drawing/2010/main"/>
            </a:ext>
          </a:extLst>
        </p:spPr>
      </p:pic>
      <p:pic>
        <p:nvPicPr>
          <p:cNvPr id="24" name="Рисунок 23" descr="C:\Users\MacBook Pro\Desktop\Музей ВАСИЛЬЕВА\Зал 3\image (31).jpg"/>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4359422" y="1419179"/>
            <a:ext cx="3015273" cy="2070155"/>
          </a:xfrm>
          <a:prstGeom prst="rect">
            <a:avLst/>
          </a:prstGeom>
          <a:noFill/>
          <a:ln>
            <a:noFill/>
          </a:ln>
          <a:extLst>
            <a:ext uri="{53640926-AAD7-44D8-BBD7-CCE9431645EC}">
              <a14:shadowObscured xmlns="" xmlns:a14="http://schemas.microsoft.com/office/drawing/2010/main"/>
            </a:ext>
          </a:extLst>
        </p:spPr>
      </p:pic>
      <p:pic>
        <p:nvPicPr>
          <p:cNvPr id="25" name="Рисунок 24" descr="C:\Users\MacBook Pro\Desktop\Музей ВАСИЛЬЕВА\Зал 3\image (30).jpg"/>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608062" y="1406356"/>
            <a:ext cx="2952678" cy="2095802"/>
          </a:xfrm>
          <a:prstGeom prst="rect">
            <a:avLst/>
          </a:prstGeom>
          <a:noFill/>
          <a:ln>
            <a:noFill/>
          </a:ln>
          <a:extLst>
            <a:ext uri="{53640926-AAD7-44D8-BBD7-CCE9431645EC}">
              <a14:shadowObscured xmlns="" xmlns:a14="http://schemas.microsoft.com/office/drawing/2010/main"/>
            </a:ext>
          </a:extLst>
        </p:spPr>
      </p:pic>
      <p:pic>
        <p:nvPicPr>
          <p:cNvPr id="26" name="Рисунок 25" descr="C:\Users\MacBook Pro\Desktop\Музей ВАСИЛЬЕВА\Зал 3\image (27).jpg"/>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8349199" y="4465832"/>
            <a:ext cx="2989361" cy="216735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5308982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225084" y="534572"/>
            <a:ext cx="11724970" cy="5824025"/>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3" descr="C:\Users\MacBook Pro\Desktop\Музей ВАСИЛЬЕВА\коляда.gif"/>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884899" y="1404412"/>
            <a:ext cx="897788" cy="857178"/>
          </a:xfrm>
          <a:prstGeom prst="rect">
            <a:avLst/>
          </a:prstGeom>
          <a:noFill/>
          <a:ln>
            <a:noFill/>
          </a:ln>
        </p:spPr>
      </p:pic>
      <p:pic>
        <p:nvPicPr>
          <p:cNvPr id="5" name="Рисунок 4" descr="C:\Users\MacBook Pro\Desktop\Музей ВАСИЛЬЕВА\роженица.gif"/>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16200000">
            <a:off x="7947392" y="1132450"/>
            <a:ext cx="1551647" cy="1345516"/>
          </a:xfrm>
          <a:prstGeom prst="rect">
            <a:avLst/>
          </a:prstGeom>
          <a:noFill/>
          <a:ln>
            <a:noFill/>
          </a:ln>
        </p:spPr>
      </p:pic>
      <p:pic>
        <p:nvPicPr>
          <p:cNvPr id="8" name="Рисунок 7" descr="C:\Users\MacBook Pro\Desktop\Музей ВАСИЛЬЕВА\роженица.gif"/>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16200000">
            <a:off x="9199281" y="1132450"/>
            <a:ext cx="1551647" cy="1345516"/>
          </a:xfrm>
          <a:prstGeom prst="rect">
            <a:avLst/>
          </a:prstGeom>
          <a:noFill/>
          <a:ln>
            <a:noFill/>
          </a:ln>
        </p:spPr>
      </p:pic>
      <p:pic>
        <p:nvPicPr>
          <p:cNvPr id="9" name="Рисунок 8" descr="C:\Users\MacBook Pro\Desktop\Музей ВАСИЛЬЕВА\0_7a780_c4f0a5ba_S.gif"/>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326090" y="4567004"/>
            <a:ext cx="1018478" cy="1114659"/>
          </a:xfrm>
          <a:prstGeom prst="rect">
            <a:avLst/>
          </a:prstGeom>
          <a:noFill/>
          <a:ln>
            <a:noFill/>
          </a:ln>
        </p:spPr>
      </p:pic>
      <p:pic>
        <p:nvPicPr>
          <p:cNvPr id="2" name="Рисунок 1"/>
          <p:cNvPicPr>
            <a:picLocks noChangeAspect="1"/>
          </p:cNvPicPr>
          <p:nvPr/>
        </p:nvPicPr>
        <p:blipFill>
          <a:blip r:embed="rId6" cstate="email"/>
          <a:stretch>
            <a:fillRect/>
          </a:stretch>
        </p:blipFill>
        <p:spPr>
          <a:xfrm>
            <a:off x="2134918" y="3787386"/>
            <a:ext cx="701841" cy="701841"/>
          </a:xfrm>
          <a:prstGeom prst="rect">
            <a:avLst/>
          </a:prstGeom>
        </p:spPr>
      </p:pic>
      <p:pic>
        <p:nvPicPr>
          <p:cNvPr id="10" name="Рисунок 9" descr="C:\Users\MacBook Pro\Desktop\Музей ВАСИЛЬЕВА\новая жизнь.gif"/>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8507598" y="2920679"/>
            <a:ext cx="974355" cy="974964"/>
          </a:xfrm>
          <a:prstGeom prst="rect">
            <a:avLst/>
          </a:prstGeom>
          <a:noFill/>
          <a:ln>
            <a:noFill/>
          </a:ln>
        </p:spPr>
      </p:pic>
      <p:pic>
        <p:nvPicPr>
          <p:cNvPr id="3" name="Рисунок 2"/>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a:off x="2023452" y="898392"/>
            <a:ext cx="1357226" cy="1357226"/>
          </a:xfrm>
          <a:prstGeom prst="rect">
            <a:avLst/>
          </a:prstGeom>
        </p:spPr>
      </p:pic>
      <p:pic>
        <p:nvPicPr>
          <p:cNvPr id="6" name="Рисунок 5"/>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3897702" y="2907514"/>
            <a:ext cx="764355" cy="764355"/>
          </a:xfrm>
          <a:prstGeom prst="rect">
            <a:avLst/>
          </a:prstGeom>
        </p:spPr>
      </p:pic>
      <p:pic>
        <p:nvPicPr>
          <p:cNvPr id="7" name="Рисунок 6"/>
          <p:cNvPicPr>
            <a:picLocks noChangeAspect="1"/>
          </p:cNvPicPr>
          <p:nvPr/>
        </p:nvPicPr>
        <p:blipFill>
          <a:blip r:embed="rId10" cstate="email">
            <a:extLst>
              <a:ext uri="{28A0092B-C50C-407E-A947-70E740481C1C}">
                <a14:useLocalDpi xmlns="" xmlns:a14="http://schemas.microsoft.com/office/drawing/2010/main" val="0"/>
              </a:ext>
            </a:extLst>
          </a:blip>
          <a:stretch>
            <a:fillRect/>
          </a:stretch>
        </p:blipFill>
        <p:spPr>
          <a:xfrm>
            <a:off x="1175625" y="2884454"/>
            <a:ext cx="685800" cy="685800"/>
          </a:xfrm>
          <a:prstGeom prst="rect">
            <a:avLst/>
          </a:prstGeom>
        </p:spPr>
      </p:pic>
      <p:pic>
        <p:nvPicPr>
          <p:cNvPr id="11" name="Рисунок 10"/>
          <p:cNvPicPr>
            <a:picLocks noChangeAspect="1"/>
          </p:cNvPicPr>
          <p:nvPr/>
        </p:nvPicPr>
        <p:blipFill>
          <a:blip r:embed="rId11" cstate="email">
            <a:extLst>
              <a:ext uri="{28A0092B-C50C-407E-A947-70E740481C1C}">
                <a14:useLocalDpi xmlns="" xmlns:a14="http://schemas.microsoft.com/office/drawing/2010/main" val="0"/>
              </a:ext>
            </a:extLst>
          </a:blip>
          <a:stretch>
            <a:fillRect/>
          </a:stretch>
        </p:blipFill>
        <p:spPr>
          <a:xfrm>
            <a:off x="3090649" y="3785678"/>
            <a:ext cx="781326" cy="781326"/>
          </a:xfrm>
          <a:prstGeom prst="rect">
            <a:avLst/>
          </a:prstGeom>
        </p:spPr>
      </p:pic>
      <p:pic>
        <p:nvPicPr>
          <p:cNvPr id="14" name="Рисунок 13"/>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3052863" y="2907514"/>
            <a:ext cx="718207" cy="718207"/>
          </a:xfrm>
          <a:prstGeom prst="rect">
            <a:avLst/>
          </a:prstGeom>
        </p:spPr>
      </p:pic>
      <p:sp>
        <p:nvSpPr>
          <p:cNvPr id="15" name="TextBox 14"/>
          <p:cNvSpPr txBox="1"/>
          <p:nvPr/>
        </p:nvSpPr>
        <p:spPr>
          <a:xfrm>
            <a:off x="2214194" y="1790433"/>
            <a:ext cx="907236" cy="523220"/>
          </a:xfrm>
          <a:prstGeom prst="rect">
            <a:avLst/>
          </a:prstGeom>
          <a:noFill/>
        </p:spPr>
        <p:txBody>
          <a:bodyPr wrap="none" rtlCol="0">
            <a:spAutoFit/>
          </a:bodyPr>
          <a:lstStyle/>
          <a:p>
            <a:r>
              <a:rPr lang="ru-RU" sz="2800" dirty="0" smtClean="0"/>
              <a:t>вода</a:t>
            </a:r>
            <a:endParaRPr lang="ru-RU" sz="2800" dirty="0"/>
          </a:p>
        </p:txBody>
      </p:sp>
      <p:pic>
        <p:nvPicPr>
          <p:cNvPr id="1026" name="Picture 2" descr="http://www.la2butcher.com/slavrod/svastika_files/sv81.gif"/>
          <p:cNvPicPr>
            <a:picLocks noChangeAspect="1" noChangeArrowheads="1"/>
          </p:cNvPicPr>
          <p:nvPr/>
        </p:nvPicPr>
        <p:blipFill>
          <a:blip r:embed="rId13" cstate="email">
            <a:extLst>
              <a:ext uri="{28A0092B-C50C-407E-A947-70E740481C1C}">
                <a14:useLocalDpi xmlns="" xmlns:a14="http://schemas.microsoft.com/office/drawing/2010/main" val="0"/>
              </a:ext>
            </a:extLst>
          </a:blip>
          <a:srcRect/>
          <a:stretch>
            <a:fillRect/>
          </a:stretch>
        </p:blipFill>
        <p:spPr bwMode="auto">
          <a:xfrm>
            <a:off x="6298577" y="3097729"/>
            <a:ext cx="685800" cy="6858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Рисунок 15"/>
          <p:cNvPicPr>
            <a:picLocks noChangeAspect="1"/>
          </p:cNvPicPr>
          <p:nvPr/>
        </p:nvPicPr>
        <p:blipFill>
          <a:blip r:embed="rId14" cstate="email">
            <a:extLst>
              <a:ext uri="{28A0092B-C50C-407E-A947-70E740481C1C}">
                <a14:useLocalDpi xmlns="" xmlns:a14="http://schemas.microsoft.com/office/drawing/2010/main" val="0"/>
              </a:ext>
            </a:extLst>
          </a:blip>
          <a:stretch>
            <a:fillRect/>
          </a:stretch>
        </p:blipFill>
        <p:spPr>
          <a:xfrm>
            <a:off x="1168451" y="3827703"/>
            <a:ext cx="685800" cy="685800"/>
          </a:xfrm>
          <a:prstGeom prst="rect">
            <a:avLst/>
          </a:prstGeom>
        </p:spPr>
      </p:pic>
      <p:pic>
        <p:nvPicPr>
          <p:cNvPr id="17" name="Рисунок 16"/>
          <p:cNvPicPr>
            <a:picLocks noChangeAspect="1"/>
          </p:cNvPicPr>
          <p:nvPr/>
        </p:nvPicPr>
        <p:blipFill>
          <a:blip r:embed="rId15" cstate="email">
            <a:extLst>
              <a:ext uri="{28A0092B-C50C-407E-A947-70E740481C1C}">
                <a14:useLocalDpi xmlns="" xmlns:a14="http://schemas.microsoft.com/office/drawing/2010/main" val="0"/>
              </a:ext>
            </a:extLst>
          </a:blip>
          <a:stretch>
            <a:fillRect/>
          </a:stretch>
        </p:blipFill>
        <p:spPr>
          <a:xfrm>
            <a:off x="3970735" y="3986533"/>
            <a:ext cx="685800" cy="685800"/>
          </a:xfrm>
          <a:prstGeom prst="rect">
            <a:avLst/>
          </a:prstGeom>
        </p:spPr>
      </p:pic>
      <p:pic>
        <p:nvPicPr>
          <p:cNvPr id="18" name="Рисунок 17"/>
          <p:cNvPicPr>
            <a:picLocks noChangeAspect="1"/>
          </p:cNvPicPr>
          <p:nvPr/>
        </p:nvPicPr>
        <p:blipFill>
          <a:blip r:embed="rId16" cstate="email">
            <a:extLst>
              <a:ext uri="{28A0092B-C50C-407E-A947-70E740481C1C}">
                <a14:useLocalDpi xmlns="" xmlns:a14="http://schemas.microsoft.com/office/drawing/2010/main" val="0"/>
              </a:ext>
            </a:extLst>
          </a:blip>
          <a:stretch>
            <a:fillRect/>
          </a:stretch>
        </p:blipFill>
        <p:spPr>
          <a:xfrm>
            <a:off x="2141830" y="2907514"/>
            <a:ext cx="685800" cy="685800"/>
          </a:xfrm>
          <a:prstGeom prst="rect">
            <a:avLst/>
          </a:prstGeom>
        </p:spPr>
      </p:pic>
      <p:pic>
        <p:nvPicPr>
          <p:cNvPr id="19" name="Рисунок 18"/>
          <p:cNvPicPr>
            <a:picLocks noChangeAspect="1"/>
          </p:cNvPicPr>
          <p:nvPr/>
        </p:nvPicPr>
        <p:blipFill>
          <a:blip r:embed="rId17" cstate="email">
            <a:extLst>
              <a:ext uri="{28A0092B-C50C-407E-A947-70E740481C1C}">
                <a14:useLocalDpi xmlns="" xmlns:a14="http://schemas.microsoft.com/office/drawing/2010/main" val="0"/>
              </a:ext>
            </a:extLst>
          </a:blip>
          <a:stretch>
            <a:fillRect/>
          </a:stretch>
        </p:blipFill>
        <p:spPr>
          <a:xfrm>
            <a:off x="7333793" y="2938490"/>
            <a:ext cx="952500" cy="952500"/>
          </a:xfrm>
          <a:prstGeom prst="rect">
            <a:avLst/>
          </a:prstGeom>
        </p:spPr>
      </p:pic>
      <p:pic>
        <p:nvPicPr>
          <p:cNvPr id="20" name="Рисунок 19"/>
          <p:cNvPicPr>
            <a:picLocks noChangeAspect="1"/>
          </p:cNvPicPr>
          <p:nvPr/>
        </p:nvPicPr>
        <p:blipFill>
          <a:blip r:embed="rId18" cstate="email">
            <a:extLst>
              <a:ext uri="{28A0092B-C50C-407E-A947-70E740481C1C}">
                <a14:useLocalDpi xmlns="" xmlns:a14="http://schemas.microsoft.com/office/drawing/2010/main" val="0"/>
              </a:ext>
            </a:extLst>
          </a:blip>
          <a:stretch>
            <a:fillRect/>
          </a:stretch>
        </p:blipFill>
        <p:spPr>
          <a:xfrm>
            <a:off x="9820211" y="3013020"/>
            <a:ext cx="887152" cy="887152"/>
          </a:xfrm>
          <a:prstGeom prst="rect">
            <a:avLst/>
          </a:prstGeom>
        </p:spPr>
      </p:pic>
      <p:pic>
        <p:nvPicPr>
          <p:cNvPr id="21" name="Рисунок 20"/>
          <p:cNvPicPr>
            <a:picLocks noChangeAspect="1"/>
          </p:cNvPicPr>
          <p:nvPr/>
        </p:nvPicPr>
        <p:blipFill>
          <a:blip r:embed="rId19" cstate="email">
            <a:extLst>
              <a:ext uri="{28A0092B-C50C-407E-A947-70E740481C1C}">
                <a14:useLocalDpi xmlns="" xmlns:a14="http://schemas.microsoft.com/office/drawing/2010/main" val="0"/>
              </a:ext>
            </a:extLst>
          </a:blip>
          <a:stretch>
            <a:fillRect/>
          </a:stretch>
        </p:blipFill>
        <p:spPr>
          <a:xfrm>
            <a:off x="5835329" y="1457337"/>
            <a:ext cx="815441" cy="815441"/>
          </a:xfrm>
          <a:prstGeom prst="rect">
            <a:avLst/>
          </a:prstGeom>
        </p:spPr>
      </p:pic>
      <p:sp>
        <p:nvSpPr>
          <p:cNvPr id="23" name="TextBox 22"/>
          <p:cNvSpPr txBox="1"/>
          <p:nvPr/>
        </p:nvSpPr>
        <p:spPr>
          <a:xfrm>
            <a:off x="2178710" y="4623772"/>
            <a:ext cx="1263103" cy="523220"/>
          </a:xfrm>
          <a:prstGeom prst="rect">
            <a:avLst/>
          </a:prstGeom>
          <a:noFill/>
        </p:spPr>
        <p:txBody>
          <a:bodyPr wrap="none" rtlCol="0">
            <a:spAutoFit/>
          </a:bodyPr>
          <a:lstStyle/>
          <a:p>
            <a:r>
              <a:rPr lang="ru-RU" sz="2800" dirty="0" smtClean="0"/>
              <a:t>солнце</a:t>
            </a:r>
            <a:endParaRPr lang="ru-RU" sz="2800" dirty="0"/>
          </a:p>
        </p:txBody>
      </p:sp>
      <p:sp>
        <p:nvSpPr>
          <p:cNvPr id="24" name="TextBox 23"/>
          <p:cNvSpPr txBox="1"/>
          <p:nvPr/>
        </p:nvSpPr>
        <p:spPr>
          <a:xfrm>
            <a:off x="7568918" y="2291771"/>
            <a:ext cx="1107483" cy="523220"/>
          </a:xfrm>
          <a:prstGeom prst="rect">
            <a:avLst/>
          </a:prstGeom>
          <a:noFill/>
        </p:spPr>
        <p:txBody>
          <a:bodyPr wrap="none" rtlCol="0">
            <a:spAutoFit/>
          </a:bodyPr>
          <a:lstStyle/>
          <a:p>
            <a:r>
              <a:rPr lang="ru-RU" sz="2800" dirty="0" smtClean="0"/>
              <a:t>земля</a:t>
            </a:r>
            <a:endParaRPr lang="ru-RU" sz="2800" dirty="0"/>
          </a:p>
        </p:txBody>
      </p:sp>
      <p:sp>
        <p:nvSpPr>
          <p:cNvPr id="25" name="TextBox 24"/>
          <p:cNvSpPr txBox="1"/>
          <p:nvPr/>
        </p:nvSpPr>
        <p:spPr>
          <a:xfrm>
            <a:off x="6242400" y="5165883"/>
            <a:ext cx="4087786" cy="523220"/>
          </a:xfrm>
          <a:prstGeom prst="rect">
            <a:avLst/>
          </a:prstGeom>
          <a:noFill/>
        </p:spPr>
        <p:txBody>
          <a:bodyPr wrap="none" rtlCol="0">
            <a:spAutoFit/>
          </a:bodyPr>
          <a:lstStyle/>
          <a:p>
            <a:r>
              <a:rPr lang="ru-RU" sz="2800" dirty="0" smtClean="0"/>
              <a:t>олицетворение развития </a:t>
            </a:r>
            <a:endParaRPr lang="ru-RU" sz="2800" dirty="0"/>
          </a:p>
        </p:txBody>
      </p:sp>
      <p:sp>
        <p:nvSpPr>
          <p:cNvPr id="26" name="TextBox 25"/>
          <p:cNvSpPr txBox="1"/>
          <p:nvPr/>
        </p:nvSpPr>
        <p:spPr>
          <a:xfrm>
            <a:off x="6730904" y="3913072"/>
            <a:ext cx="3089307" cy="523220"/>
          </a:xfrm>
          <a:prstGeom prst="rect">
            <a:avLst/>
          </a:prstGeom>
          <a:noFill/>
        </p:spPr>
        <p:txBody>
          <a:bodyPr wrap="none" rtlCol="0">
            <a:spAutoFit/>
          </a:bodyPr>
          <a:lstStyle/>
          <a:p>
            <a:r>
              <a:rPr lang="ru-RU" sz="2800" dirty="0"/>
              <a:t>п</a:t>
            </a:r>
            <a:r>
              <a:rPr lang="ru-RU" sz="2800" dirty="0" smtClean="0"/>
              <a:t>лодородие земли</a:t>
            </a:r>
            <a:endParaRPr lang="ru-RU" sz="2800" dirty="0"/>
          </a:p>
        </p:txBody>
      </p:sp>
    </p:spTree>
    <p:extLst>
      <p:ext uri="{BB962C8B-B14F-4D97-AF65-F5344CB8AC3E}">
        <p14:creationId xmlns="" xmlns:p14="http://schemas.microsoft.com/office/powerpoint/2010/main" val="39324809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1507372" cy="2451505"/>
          </a:xfrm>
          <a:prstGeom prst="rect">
            <a:avLst/>
          </a:prstGeom>
          <a:noFill/>
        </p:spPr>
        <p:txBody>
          <a:bodyPr wrap="square" rtlCol="0">
            <a:spAutoFit/>
          </a:bodyPr>
          <a:lstStyle/>
          <a:p>
            <a:pPr marL="457200" algn="ctr">
              <a:lnSpc>
                <a:spcPct val="107000"/>
              </a:lnSpc>
              <a:spcAft>
                <a:spcPts val="80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Ты уже, наверное, обратил внимание на серию картин,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иллюстрирующих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произведение Н.В. Гоголя «Ночь перед Рождеством</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457200" algn="ctr">
              <a:lnSpc>
                <a:spcPct val="107000"/>
              </a:lnSpc>
              <a:spcAft>
                <a:spcPts val="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Данные работы принадлежат художнику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Виктору</a:t>
            </a:r>
            <a:r>
              <a:rPr lang="ru-RU"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Анатольевичу </a:t>
            </a:r>
            <a:r>
              <a:rPr lang="ru-RU"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Королькову</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своем творчестве он не раз</a:t>
            </a:r>
            <a:r>
              <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обращался к русской классике.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 name="Рисунок 1"/>
          <p:cNvPicPr>
            <a:picLocks noChangeAspect="1"/>
          </p:cNvPicPr>
          <p:nvPr/>
        </p:nvPicPr>
        <p:blipFill rotWithShape="1">
          <a:blip r:embed="rId2" cstate="email">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a:stretch/>
        </p:blipFill>
        <p:spPr>
          <a:xfrm>
            <a:off x="3917266" y="2064806"/>
            <a:ext cx="3672840" cy="2249175"/>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17453" y="4797084"/>
            <a:ext cx="10789920" cy="1211935"/>
          </a:xfrm>
          <a:prstGeom prst="rect">
            <a:avLst/>
          </a:prstGeom>
          <a:noFill/>
        </p:spPr>
        <p:txBody>
          <a:bodyPr wrap="square" rtlCol="0">
            <a:spAutoFit/>
          </a:bodyPr>
          <a:lstStyle/>
          <a:p>
            <a:pPr marL="457200" lvl="0" algn="ctr">
              <a:lnSpc>
                <a:spcPct val="107000"/>
              </a:lnSpc>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Ты наверняка читал повесть Николая Васильевича Гоголя</a:t>
            </a:r>
            <a:r>
              <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«Вечерам на хуторе близ Диканьки»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0" algn="ctr">
              <a:lnSpc>
                <a:spcPct val="107000"/>
              </a:lnSpc>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или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же смотрел художественный фильм</a:t>
            </a:r>
            <a:r>
              <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снятый по ее мотивам</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457200" lvl="0" algn="ctr">
              <a:lnSpc>
                <a:spcPct val="107000"/>
              </a:lnSpc>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0" algn="ctr">
              <a:lnSpc>
                <a:spcPct val="107000"/>
              </a:lnSpc>
              <a:spcAft>
                <a:spcPts val="80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Сейчас мы проверим на сколько хорошо ты помнишь сюжет произведения.</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438292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4090"/>
            <a:ext cx="12191999" cy="382238"/>
          </a:xfrm>
        </p:spPr>
        <p:txBody>
          <a:bodyPr>
            <a:noAutofit/>
          </a:bodyPr>
          <a:lstStyle/>
          <a:p>
            <a:r>
              <a:rPr lang="ru-RU" sz="2000" b="1" dirty="0" smtClean="0">
                <a:solidFill>
                  <a:schemeClr val="accent2">
                    <a:lumMod val="50000"/>
                  </a:schemeClr>
                </a:solidFill>
                <a:cs typeface="Times New Roman" pitchFamily="18" charset="0"/>
              </a:rPr>
              <a:t>Задание №5</a:t>
            </a:r>
            <a:endParaRPr lang="ru-RU" sz="2000" b="1" dirty="0">
              <a:solidFill>
                <a:schemeClr val="accent2">
                  <a:lumMod val="50000"/>
                </a:schemeClr>
              </a:solidFill>
              <a:cs typeface="Times New Roman" pitchFamily="18" charset="0"/>
            </a:endParaRPr>
          </a:p>
        </p:txBody>
      </p:sp>
      <p:sp>
        <p:nvSpPr>
          <p:cNvPr id="4" name="TextBox 3"/>
          <p:cNvSpPr txBox="1"/>
          <p:nvPr/>
        </p:nvSpPr>
        <p:spPr>
          <a:xfrm>
            <a:off x="2311655" y="513253"/>
            <a:ext cx="7568675" cy="375552"/>
          </a:xfrm>
          <a:prstGeom prst="rect">
            <a:avLst/>
          </a:prstGeom>
          <a:noFill/>
        </p:spPr>
        <p:txBody>
          <a:bodyPr wrap="none" rtlCol="0">
            <a:spAutoFit/>
          </a:bodyPr>
          <a:lstStyle/>
          <a:p>
            <a:pPr lvl="0" algn="ctr">
              <a:lnSpc>
                <a:spcPct val="107000"/>
              </a:lnSpc>
              <a:spcAft>
                <a:spcPts val="800"/>
              </a:spcAft>
            </a:pP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a:t>
            </a: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айти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картины, которые иллюстрируют отрывки </a:t>
            </a: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данных сцен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из повести.</a:t>
            </a:r>
            <a:endParaRPr lang="ru-RU"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248443" y="1856935"/>
            <a:ext cx="184731" cy="369332"/>
          </a:xfrm>
          <a:prstGeom prst="rect">
            <a:avLst/>
          </a:prstGeom>
          <a:noFill/>
        </p:spPr>
        <p:txBody>
          <a:bodyPr wrap="none" rtlCol="0">
            <a:spAutoFit/>
          </a:bodyPr>
          <a:lstStyle/>
          <a:p>
            <a:endParaRPr lang="ru-RU" dirty="0"/>
          </a:p>
        </p:txBody>
      </p:sp>
      <p:sp>
        <p:nvSpPr>
          <p:cNvPr id="9" name="Прямоугольник 8"/>
          <p:cNvSpPr/>
          <p:nvPr/>
        </p:nvSpPr>
        <p:spPr>
          <a:xfrm>
            <a:off x="243832" y="946339"/>
            <a:ext cx="11704319"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2000" b="1" dirty="0">
                <a:solidFill>
                  <a:schemeClr val="accent2">
                    <a:lumMod val="50000"/>
                  </a:schemeClr>
                </a:solidFill>
              </a:rPr>
              <a:t>1</a:t>
            </a:r>
            <a:r>
              <a:rPr lang="ru-RU" sz="2000" b="1" dirty="0" smtClean="0">
                <a:solidFill>
                  <a:schemeClr val="accent2">
                    <a:lumMod val="50000"/>
                  </a:schemeClr>
                </a:solidFill>
              </a:rPr>
              <a:t>)  </a:t>
            </a:r>
            <a:r>
              <a:rPr lang="ru-RU" sz="1600" b="1" dirty="0" smtClean="0">
                <a:solidFill>
                  <a:schemeClr val="tx1"/>
                </a:solidFill>
              </a:rPr>
              <a:t>«</a:t>
            </a:r>
            <a:r>
              <a:rPr lang="ru-RU" sz="1600" dirty="0" smtClean="0"/>
              <a:t>Нет</a:t>
            </a:r>
            <a:r>
              <a:rPr lang="ru-RU" sz="1600" dirty="0"/>
              <a:t>, хороша я! Ах, </a:t>
            </a:r>
            <a:r>
              <a:rPr lang="ru-RU" sz="1600" dirty="0" smtClean="0"/>
              <a:t>как хороша</a:t>
            </a:r>
            <a:r>
              <a:rPr lang="ru-RU" sz="1600" dirty="0"/>
              <a:t>! Чудо! Какую радость принесу я тому, чьей буду женою! Как будет любоваться мною мой муж! Он </a:t>
            </a:r>
            <a:r>
              <a:rPr lang="ru-RU" sz="1600" dirty="0" smtClean="0"/>
              <a:t>не вспомнит </a:t>
            </a:r>
            <a:r>
              <a:rPr lang="ru-RU" sz="1600" dirty="0"/>
              <a:t>себя от радости. Он зацелует меня насмерть". Любуясь своей красотой, отраженной в зеркале, </a:t>
            </a:r>
            <a:r>
              <a:rPr lang="ru-RU" sz="1600" dirty="0" smtClean="0"/>
              <a:t>и разговаривая </a:t>
            </a:r>
            <a:r>
              <a:rPr lang="ru-RU" sz="1600" dirty="0"/>
              <a:t>довольно громко сама с собой, Оксана не заметила тихо вошедшего </a:t>
            </a:r>
            <a:r>
              <a:rPr lang="ru-RU" sz="1600" dirty="0" err="1"/>
              <a:t>Вакулу</a:t>
            </a:r>
            <a:r>
              <a:rPr lang="ru-RU" sz="1600" dirty="0" smtClean="0"/>
              <a:t>...»</a:t>
            </a:r>
            <a:endParaRPr lang="ru-RU" sz="1600" dirty="0"/>
          </a:p>
        </p:txBody>
      </p:sp>
      <p:sp>
        <p:nvSpPr>
          <p:cNvPr id="11" name="TextBox 10"/>
          <p:cNvSpPr txBox="1"/>
          <p:nvPr/>
        </p:nvSpPr>
        <p:spPr>
          <a:xfrm>
            <a:off x="243832" y="1994078"/>
            <a:ext cx="1170431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b="1" dirty="0" smtClean="0">
                <a:solidFill>
                  <a:schemeClr val="accent2">
                    <a:lumMod val="50000"/>
                  </a:schemeClr>
                </a:solidFill>
              </a:rPr>
              <a:t>2) </a:t>
            </a:r>
            <a:r>
              <a:rPr lang="ru-RU" sz="1600" dirty="0" smtClean="0"/>
              <a:t>«</a:t>
            </a:r>
            <a:r>
              <a:rPr lang="ru-RU" sz="1600" dirty="0" err="1" smtClean="0"/>
              <a:t>Пацюк</a:t>
            </a:r>
            <a:r>
              <a:rPr lang="ru-RU" sz="1600" dirty="0" smtClean="0"/>
              <a:t> </a:t>
            </a:r>
            <a:r>
              <a:rPr lang="ru-RU" sz="1600" dirty="0"/>
              <a:t>разинул рот, поглядел на вареники и еще сильнее разинул рот. В это время вареник выплеснул из миски, шлепнул в сметану, перевернулся на другую сторону, подскочил вверх и как раз попал ему в </a:t>
            </a:r>
            <a:r>
              <a:rPr lang="ru-RU" sz="1600" dirty="0" smtClean="0"/>
              <a:t>рот» </a:t>
            </a:r>
            <a:endParaRPr lang="ru-RU" sz="1600" dirty="0"/>
          </a:p>
        </p:txBody>
      </p:sp>
      <p:sp>
        <p:nvSpPr>
          <p:cNvPr id="12" name="TextBox 11"/>
          <p:cNvSpPr txBox="1"/>
          <p:nvPr/>
        </p:nvSpPr>
        <p:spPr>
          <a:xfrm>
            <a:off x="243832" y="2777552"/>
            <a:ext cx="11704319"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ru-RU" sz="2000" b="1" dirty="0" smtClean="0">
                <a:solidFill>
                  <a:schemeClr val="accent2">
                    <a:lumMod val="50000"/>
                  </a:schemeClr>
                </a:solidFill>
              </a:rPr>
              <a:t>3) </a:t>
            </a:r>
            <a:r>
              <a:rPr lang="ru-RU" sz="1600" dirty="0" smtClean="0"/>
              <a:t>«Ну</a:t>
            </a:r>
            <a:r>
              <a:rPr lang="ru-RU" sz="1600" dirty="0"/>
              <a:t>, вот тебе моё слово: если ты, кузнец </a:t>
            </a:r>
            <a:r>
              <a:rPr lang="ru-RU" sz="1600" dirty="0" err="1"/>
              <a:t>Вакула</a:t>
            </a:r>
            <a:r>
              <a:rPr lang="ru-RU" sz="1600" dirty="0"/>
              <a:t>, принесёшь мне черевички, которые носит царица, то даю слово... тут же выйду за тебя замуж! … Достань </a:t>
            </a:r>
            <a:r>
              <a:rPr lang="ru-RU" sz="1600" dirty="0" err="1"/>
              <a:t>царицыны</a:t>
            </a:r>
            <a:r>
              <a:rPr lang="ru-RU" sz="1600" dirty="0"/>
              <a:t> черевички, выйду замуж!»</a:t>
            </a:r>
          </a:p>
        </p:txBody>
      </p:sp>
      <p:sp>
        <p:nvSpPr>
          <p:cNvPr id="13" name="TextBox 12"/>
          <p:cNvSpPr txBox="1"/>
          <p:nvPr/>
        </p:nvSpPr>
        <p:spPr>
          <a:xfrm>
            <a:off x="243832" y="3561026"/>
            <a:ext cx="11704319" cy="8925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r>
              <a:rPr lang="ru-RU" sz="2000" b="1" dirty="0" smtClean="0">
                <a:solidFill>
                  <a:schemeClr val="accent2">
                    <a:lumMod val="50000"/>
                  </a:schemeClr>
                </a:solidFill>
              </a:rPr>
              <a:t>4) </a:t>
            </a:r>
            <a:r>
              <a:rPr lang="ru-RU" sz="1600" dirty="0" smtClean="0"/>
              <a:t>«Ваше </a:t>
            </a:r>
            <a:r>
              <a:rPr lang="ru-RU" sz="1600" dirty="0"/>
              <a:t>царское величество, не прикажите казнить, прикажите миловать! Из чего, не во гнев будь сказано вашей царской милости, </a:t>
            </a:r>
            <a:r>
              <a:rPr lang="ru-RU" sz="1600"/>
              <a:t>сделаны </a:t>
            </a:r>
            <a:r>
              <a:rPr lang="ru-RU" sz="1600" smtClean="0"/>
              <a:t>черевички</a:t>
            </a:r>
            <a:r>
              <a:rPr lang="ru-RU" sz="1600" dirty="0"/>
              <a:t>, что на ногах ваших? Я думаю, ни один швец ни в одном государстве на свете не сумеет так сделать! Боже ты мой, что, если бы моя жинка надела такие черевики!»</a:t>
            </a:r>
          </a:p>
        </p:txBody>
      </p:sp>
      <p:sp>
        <p:nvSpPr>
          <p:cNvPr id="14" name="TextBox 13"/>
          <p:cNvSpPr txBox="1"/>
          <p:nvPr/>
        </p:nvSpPr>
        <p:spPr>
          <a:xfrm>
            <a:off x="243832" y="4590721"/>
            <a:ext cx="1170431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ru-RU" sz="2000" b="1" dirty="0" smtClean="0">
                <a:solidFill>
                  <a:schemeClr val="accent2">
                    <a:lumMod val="50000"/>
                  </a:schemeClr>
                </a:solidFill>
              </a:rPr>
              <a:t>5) </a:t>
            </a:r>
            <a:r>
              <a:rPr lang="ru-RU" sz="1600" dirty="0" smtClean="0"/>
              <a:t>«Это </a:t>
            </a:r>
            <a:r>
              <a:rPr lang="ru-RU" sz="1600" dirty="0"/>
              <a:t>дьяк! — произнес, изумившийся более всех, Чуб, — вот тебе на! ай да </a:t>
            </a:r>
            <a:r>
              <a:rPr lang="ru-RU" sz="1600" dirty="0" err="1"/>
              <a:t>Солоха</a:t>
            </a:r>
            <a:r>
              <a:rPr lang="ru-RU" sz="1600" dirty="0"/>
              <a:t>! посадить в мешок… То-то я гляжу, у нее полная хата мешков</a:t>
            </a:r>
            <a:r>
              <a:rPr lang="ru-RU" sz="1600" dirty="0" smtClean="0"/>
              <a:t>…»</a:t>
            </a:r>
            <a:endParaRPr lang="ru-RU" sz="1600" dirty="0"/>
          </a:p>
        </p:txBody>
      </p:sp>
      <p:sp>
        <p:nvSpPr>
          <p:cNvPr id="15" name="TextBox 14"/>
          <p:cNvSpPr txBox="1"/>
          <p:nvPr/>
        </p:nvSpPr>
        <p:spPr>
          <a:xfrm>
            <a:off x="243832" y="5374195"/>
            <a:ext cx="1170431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2000" b="1" dirty="0" smtClean="0">
                <a:solidFill>
                  <a:schemeClr val="accent2">
                    <a:lumMod val="50000"/>
                  </a:schemeClr>
                </a:solidFill>
              </a:rPr>
              <a:t>6) </a:t>
            </a:r>
            <a:r>
              <a:rPr lang="ru-RU" sz="1600" dirty="0" smtClean="0"/>
              <a:t>«Утонул</a:t>
            </a:r>
            <a:r>
              <a:rPr lang="ru-RU" sz="1600" dirty="0"/>
              <a:t>! ей-богу, утонул! вот: чтобы я не сошла с этого места, если не утонул! — лепетала толстая ткачиха, стоя в куче </a:t>
            </a:r>
            <a:r>
              <a:rPr lang="ru-RU" sz="1600" dirty="0" err="1" smtClean="0"/>
              <a:t>диканьских</a:t>
            </a:r>
            <a:r>
              <a:rPr lang="ru-RU" sz="1600" dirty="0" smtClean="0"/>
              <a:t> </a:t>
            </a:r>
            <a:r>
              <a:rPr lang="ru-RU" sz="1600" dirty="0"/>
              <a:t>баб посереди улицы»</a:t>
            </a:r>
          </a:p>
        </p:txBody>
      </p:sp>
      <p:sp>
        <p:nvSpPr>
          <p:cNvPr id="16" name="Прямоугольник 15"/>
          <p:cNvSpPr/>
          <p:nvPr/>
        </p:nvSpPr>
        <p:spPr>
          <a:xfrm>
            <a:off x="243831" y="6157669"/>
            <a:ext cx="1170431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spcAft>
                <a:spcPts val="0"/>
              </a:spcAft>
              <a:buSzPts val="1600"/>
            </a:pPr>
            <a:r>
              <a:rPr lang="ru-RU" sz="2000" b="1" dirty="0" smtClean="0">
                <a:solidFill>
                  <a:schemeClr val="accent2">
                    <a:lumMod val="50000"/>
                  </a:schemeClr>
                </a:solidFill>
                <a:latin typeface="Calibri" panose="020F0502020204030204" pitchFamily="34" charset="0"/>
                <a:ea typeface="Calibri" panose="020F0502020204030204" pitchFamily="34" charset="0"/>
                <a:cs typeface="Helvetica" panose="020B0604020202020204" pitchFamily="34" charset="0"/>
              </a:rPr>
              <a:t>7) </a:t>
            </a:r>
            <a:r>
              <a:rPr lang="ru-RU" sz="1600" dirty="0" smtClean="0">
                <a:latin typeface="Calibri" panose="020F0502020204030204" pitchFamily="34" charset="0"/>
                <a:ea typeface="Calibri" panose="020F0502020204030204" pitchFamily="34" charset="0"/>
                <a:cs typeface="Helvetica" panose="020B0604020202020204" pitchFamily="34" charset="0"/>
              </a:rPr>
              <a:t>«Нет</a:t>
            </a:r>
            <a:r>
              <a:rPr lang="ru-RU" sz="1600" dirty="0">
                <a:latin typeface="Calibri" panose="020F0502020204030204" pitchFamily="34" charset="0"/>
                <a:ea typeface="Calibri" panose="020F0502020204030204" pitchFamily="34" charset="0"/>
                <a:cs typeface="Helvetica" panose="020B0604020202020204" pitchFamily="34" charset="0"/>
              </a:rPr>
              <a:t>! нет! мне не нужно черевиков! — говорила она, махая руками и не сводя с него очей, — я и без черевиков… — далее она не договорила и покраснела»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5754689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87170"/>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4" name="TextBox 3"/>
          <p:cNvSpPr txBox="1"/>
          <p:nvPr/>
        </p:nvSpPr>
        <p:spPr>
          <a:xfrm>
            <a:off x="1411571" y="628321"/>
            <a:ext cx="46869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1</a:t>
            </a:r>
          </a:p>
        </p:txBody>
      </p:sp>
      <p:sp>
        <p:nvSpPr>
          <p:cNvPr id="6" name="TextBox 5"/>
          <p:cNvSpPr txBox="1"/>
          <p:nvPr/>
        </p:nvSpPr>
        <p:spPr>
          <a:xfrm>
            <a:off x="5856847" y="3793107"/>
            <a:ext cx="47830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t>6</a:t>
            </a:r>
            <a:endParaRPr lang="ru-RU" dirty="0"/>
          </a:p>
        </p:txBody>
      </p:sp>
      <p:sp>
        <p:nvSpPr>
          <p:cNvPr id="9" name="TextBox 8"/>
          <p:cNvSpPr txBox="1"/>
          <p:nvPr/>
        </p:nvSpPr>
        <p:spPr>
          <a:xfrm>
            <a:off x="7206172" y="628321"/>
            <a:ext cx="48956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dirty="0" smtClean="0"/>
              <a:t>3</a:t>
            </a:r>
            <a:endParaRPr lang="ru-RU" dirty="0"/>
          </a:p>
        </p:txBody>
      </p:sp>
      <p:sp>
        <p:nvSpPr>
          <p:cNvPr id="11" name="TextBox 10"/>
          <p:cNvSpPr txBox="1"/>
          <p:nvPr/>
        </p:nvSpPr>
        <p:spPr>
          <a:xfrm>
            <a:off x="4250450" y="613875"/>
            <a:ext cx="4825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2</a:t>
            </a:r>
            <a:endParaRPr lang="ru-RU" dirty="0"/>
          </a:p>
        </p:txBody>
      </p:sp>
      <p:sp>
        <p:nvSpPr>
          <p:cNvPr id="13" name="TextBox 12"/>
          <p:cNvSpPr txBox="1"/>
          <p:nvPr/>
        </p:nvSpPr>
        <p:spPr>
          <a:xfrm>
            <a:off x="10170940" y="662115"/>
            <a:ext cx="4783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dirty="0" smtClean="0"/>
              <a:t>4</a:t>
            </a:r>
            <a:endParaRPr lang="ru-RU" dirty="0"/>
          </a:p>
        </p:txBody>
      </p:sp>
      <p:sp>
        <p:nvSpPr>
          <p:cNvPr id="17" name="TextBox 16"/>
          <p:cNvSpPr txBox="1"/>
          <p:nvPr/>
        </p:nvSpPr>
        <p:spPr>
          <a:xfrm>
            <a:off x="2815545" y="3793107"/>
            <a:ext cx="47357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5</a:t>
            </a:r>
            <a:endParaRPr lang="ru-RU" dirty="0"/>
          </a:p>
        </p:txBody>
      </p:sp>
      <p:pic>
        <p:nvPicPr>
          <p:cNvPr id="15" name="Рисунок 14" descr="C:\Users\MacBook Pro\Desktop\Музей ВАСИЛЬЕВА\Зал 3\image (16).jpg"/>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669925" y="1127675"/>
            <a:ext cx="1951990" cy="2383155"/>
          </a:xfrm>
          <a:prstGeom prst="rect">
            <a:avLst/>
          </a:prstGeom>
          <a:noFill/>
          <a:ln>
            <a:noFill/>
          </a:ln>
          <a:extLst>
            <a:ext uri="{53640926-AAD7-44D8-BBD7-CCE9431645EC}">
              <a14:shadowObscured xmlns="" xmlns:a14="http://schemas.microsoft.com/office/drawing/2010/main"/>
            </a:ext>
          </a:extLst>
        </p:spPr>
      </p:pic>
      <p:pic>
        <p:nvPicPr>
          <p:cNvPr id="16" name="Рисунок 15" descr="C:\Users\MacBook Pro\Desktop\Музей ВАСИЛЬЕВА\Зал 3\image (10).jpg"/>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3508999" y="1127675"/>
            <a:ext cx="1965460" cy="2383155"/>
          </a:xfrm>
          <a:prstGeom prst="rect">
            <a:avLst/>
          </a:prstGeom>
          <a:noFill/>
          <a:ln>
            <a:noFill/>
          </a:ln>
          <a:extLst>
            <a:ext uri="{53640926-AAD7-44D8-BBD7-CCE9431645EC}">
              <a14:shadowObscured xmlns="" xmlns:a14="http://schemas.microsoft.com/office/drawing/2010/main"/>
            </a:ext>
          </a:extLst>
        </p:spPr>
      </p:pic>
      <p:pic>
        <p:nvPicPr>
          <p:cNvPr id="20" name="Рисунок 19" descr="C:\Users\MacBook Pro\Desktop\Музей ВАСИЛЬЕВА\Зал 3\image (15).jpg"/>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6503655" y="1156566"/>
            <a:ext cx="1894600" cy="2384522"/>
          </a:xfrm>
          <a:prstGeom prst="rect">
            <a:avLst/>
          </a:prstGeom>
          <a:noFill/>
          <a:ln>
            <a:noFill/>
          </a:ln>
          <a:extLst>
            <a:ext uri="{53640926-AAD7-44D8-BBD7-CCE9431645EC}">
              <a14:shadowObscured xmlns="" xmlns:a14="http://schemas.microsoft.com/office/drawing/2010/main"/>
            </a:ext>
          </a:extLst>
        </p:spPr>
      </p:pic>
      <p:pic>
        <p:nvPicPr>
          <p:cNvPr id="21" name="Рисунок 20" descr="C:\Users\MacBook Pro\Desktop\Музей ВАСИЛЬЕВА\Зал 3\image (7).jpg"/>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427452" y="1186823"/>
            <a:ext cx="1965277" cy="2324008"/>
          </a:xfrm>
          <a:prstGeom prst="rect">
            <a:avLst/>
          </a:prstGeom>
          <a:noFill/>
          <a:ln>
            <a:noFill/>
          </a:ln>
          <a:extLst>
            <a:ext uri="{53640926-AAD7-44D8-BBD7-CCE9431645EC}">
              <a14:shadowObscured xmlns="" xmlns:a14="http://schemas.microsoft.com/office/drawing/2010/main"/>
            </a:ext>
          </a:extLst>
        </p:spPr>
      </p:pic>
      <p:pic>
        <p:nvPicPr>
          <p:cNvPr id="27" name="Рисунок 26" descr="C:\Users\MacBook Pro\Desktop\Музей ВАСИЛЬЕВА\Зал 3\image (41).jpg"/>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2131672" y="4353763"/>
            <a:ext cx="1917880" cy="2383155"/>
          </a:xfrm>
          <a:prstGeom prst="rect">
            <a:avLst/>
          </a:prstGeom>
          <a:noFill/>
          <a:ln>
            <a:noFill/>
          </a:ln>
          <a:extLst>
            <a:ext uri="{53640926-AAD7-44D8-BBD7-CCE9431645EC}">
              <a14:shadowObscured xmlns="" xmlns:a14="http://schemas.microsoft.com/office/drawing/2010/main"/>
            </a:ext>
          </a:extLst>
        </p:spPr>
      </p:pic>
      <p:sp>
        <p:nvSpPr>
          <p:cNvPr id="28" name="TextBox 27"/>
          <p:cNvSpPr txBox="1"/>
          <p:nvPr/>
        </p:nvSpPr>
        <p:spPr>
          <a:xfrm>
            <a:off x="8801087" y="3793107"/>
            <a:ext cx="4825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a:t>7</a:t>
            </a:r>
          </a:p>
        </p:txBody>
      </p:sp>
      <p:pic>
        <p:nvPicPr>
          <p:cNvPr id="29" name="Рисунок 28" descr="C:\Users\MacBook Pro\Desktop\Музей ВАСИЛЬЕВА\Зал 3\image (9).jpg"/>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5078438" y="4353762"/>
            <a:ext cx="1944858" cy="2383155"/>
          </a:xfrm>
          <a:prstGeom prst="rect">
            <a:avLst/>
          </a:prstGeom>
          <a:noFill/>
          <a:ln>
            <a:noFill/>
          </a:ln>
          <a:extLst>
            <a:ext uri="{53640926-AAD7-44D8-BBD7-CCE9431645EC}">
              <a14:shadowObscured xmlns="" xmlns:a14="http://schemas.microsoft.com/office/drawing/2010/main"/>
            </a:ext>
          </a:extLst>
        </p:spPr>
      </p:pic>
      <p:pic>
        <p:nvPicPr>
          <p:cNvPr id="2" name="Рисунок 1"/>
          <p:cNvPicPr>
            <a:picLocks noChangeAspect="1"/>
          </p:cNvPicPr>
          <p:nvPr/>
        </p:nvPicPr>
        <p:blipFill>
          <a:blip r:embed="rId8" cstate="email"/>
          <a:stretch>
            <a:fillRect/>
          </a:stretch>
        </p:blipFill>
        <p:spPr>
          <a:xfrm>
            <a:off x="8052182" y="4361602"/>
            <a:ext cx="1980369" cy="2375315"/>
          </a:xfrm>
          <a:prstGeom prst="rect">
            <a:avLst/>
          </a:prstGeom>
        </p:spPr>
      </p:pic>
    </p:spTree>
    <p:extLst>
      <p:ext uri="{BB962C8B-B14F-4D97-AF65-F5344CB8AC3E}">
        <p14:creationId xmlns="" xmlns:p14="http://schemas.microsoft.com/office/powerpoint/2010/main" val="9531221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27177"/>
            <a:ext cx="12192000" cy="2529445"/>
          </a:xfrm>
        </p:spPr>
        <p:txBody>
          <a:bodyPr>
            <a:noAutofit/>
          </a:bodyPr>
          <a:lstStyle/>
          <a:p>
            <a:pPr marL="457200" indent="262890">
              <a:lnSpc>
                <a:spcPct val="115000"/>
              </a:lnSpc>
              <a:spcAft>
                <a:spcPts val="0"/>
              </a:spcAft>
            </a:pPr>
            <a:r>
              <a:rPr lang="ru-RU" sz="2000" dirty="0">
                <a:latin typeface="Calibri" panose="020F0502020204030204" pitchFamily="34" charset="0"/>
                <a:ea typeface="Calibri" panose="020F0502020204030204" pitchFamily="34" charset="0"/>
                <a:cs typeface="Times New Roman" panose="02020603050405020304" pitchFamily="18" charset="0"/>
              </a:rPr>
              <a:t>На севере Москвы есть небольшой лесной массив — Лианозовский лесопарк. </a:t>
            </a:r>
            <a:r>
              <a:rPr lang="ru-RU" sz="2000" dirty="0" smtClean="0">
                <a:latin typeface="Calibri" panose="020F0502020204030204" pitchFamily="34" charset="0"/>
                <a:ea typeface="Calibri" panose="020F0502020204030204" pitchFamily="34" charset="0"/>
                <a:cs typeface="Times New Roman" panose="02020603050405020304" pitchFamily="18" charset="0"/>
              </a:rPr>
              <a:t/>
            </a:r>
            <a:br>
              <a:rPr lang="ru-RU" sz="2000" dirty="0" smtClean="0">
                <a:latin typeface="Calibri" panose="020F0502020204030204" pitchFamily="34" charset="0"/>
                <a:ea typeface="Calibri" panose="020F0502020204030204" pitchFamily="34" charset="0"/>
                <a:cs typeface="Times New Roman" panose="02020603050405020304" pitchFamily="18" charset="0"/>
              </a:rPr>
            </a:br>
            <a:r>
              <a:rPr lang="ru-RU" sz="2000" dirty="0" smtClean="0">
                <a:latin typeface="Calibri" panose="020F0502020204030204" pitchFamily="34" charset="0"/>
                <a:ea typeface="Calibri" panose="020F0502020204030204" pitchFamily="34" charset="0"/>
                <a:cs typeface="Times New Roman" panose="02020603050405020304" pitchFamily="18" charset="0"/>
              </a:rPr>
              <a:t>На </a:t>
            </a:r>
            <a:r>
              <a:rPr lang="ru-RU" sz="2000" dirty="0">
                <a:latin typeface="Calibri" panose="020F0502020204030204" pitchFamily="34" charset="0"/>
                <a:ea typeface="Calibri" panose="020F0502020204030204" pitchFamily="34" charset="0"/>
                <a:cs typeface="Times New Roman" panose="02020603050405020304" pitchFamily="18" charset="0"/>
              </a:rPr>
              <a:t>Череповецкой улице взгляд выхватывает из-за деревьев старинный бледно-розовый особняк постройки начала XX века. </a:t>
            </a:r>
            <a:r>
              <a:rPr lang="ru-RU" sz="2000" dirty="0" smtClean="0">
                <a:latin typeface="Calibri" panose="020F0502020204030204" pitchFamily="34" charset="0"/>
                <a:ea typeface="Calibri" panose="020F0502020204030204" pitchFamily="34" charset="0"/>
                <a:cs typeface="Times New Roman" panose="02020603050405020304" pitchFamily="18" charset="0"/>
              </a:rPr>
              <a:t/>
            </a:r>
            <a:br>
              <a:rPr lang="ru-RU" sz="2000" dirty="0" smtClean="0">
                <a:latin typeface="Calibri" panose="020F0502020204030204" pitchFamily="34" charset="0"/>
                <a:ea typeface="Calibri" panose="020F0502020204030204" pitchFamily="34" charset="0"/>
                <a:cs typeface="Times New Roman" panose="02020603050405020304" pitchFamily="18" charset="0"/>
              </a:rPr>
            </a:br>
            <a:r>
              <a:rPr lang="ru-RU" sz="2000" dirty="0" smtClean="0">
                <a:latin typeface="Calibri" panose="020F0502020204030204" pitchFamily="34" charset="0"/>
                <a:ea typeface="Calibri" panose="020F0502020204030204" pitchFamily="34" charset="0"/>
                <a:cs typeface="Times New Roman" panose="02020603050405020304" pitchFamily="18" charset="0"/>
              </a:rPr>
              <a:t>В </a:t>
            </a:r>
            <a:r>
              <a:rPr lang="ru-RU" sz="2000" dirty="0">
                <a:latin typeface="Calibri" panose="020F0502020204030204" pitchFamily="34" charset="0"/>
                <a:ea typeface="Calibri" panose="020F0502020204030204" pitchFamily="34" charset="0"/>
                <a:cs typeface="Times New Roman" panose="02020603050405020304" pitchFamily="18" charset="0"/>
              </a:rPr>
              <a:t>1998 году стараниями энтузиастов здесь был открыт </a:t>
            </a:r>
            <a:r>
              <a:rPr lang="ru-RU" sz="2000" b="1" dirty="0" smtClean="0">
                <a:latin typeface="Calibri" panose="020F0502020204030204" pitchFamily="34" charset="0"/>
                <a:ea typeface="Calibri" panose="020F0502020204030204" pitchFamily="34" charset="0"/>
                <a:cs typeface="Times New Roman" panose="02020603050405020304" pitchFamily="18" charset="0"/>
              </a:rPr>
              <a:t>Музей </a:t>
            </a:r>
            <a:r>
              <a:rPr lang="ru-RU" sz="2000" b="1" dirty="0">
                <a:latin typeface="Calibri" panose="020F0502020204030204" pitchFamily="34" charset="0"/>
                <a:ea typeface="Calibri" panose="020F0502020204030204" pitchFamily="34" charset="0"/>
                <a:cs typeface="Times New Roman" panose="02020603050405020304" pitchFamily="18" charset="0"/>
              </a:rPr>
              <a:t>творчества Константина </a:t>
            </a:r>
            <a:r>
              <a:rPr lang="ru-RU" sz="2000" b="1" dirty="0" smtClean="0">
                <a:latin typeface="Calibri" panose="020F0502020204030204" pitchFamily="34" charset="0"/>
                <a:ea typeface="Calibri" panose="020F0502020204030204" pitchFamily="34" charset="0"/>
                <a:cs typeface="Times New Roman" panose="02020603050405020304" pitchFamily="18" charset="0"/>
              </a:rPr>
              <a:t>Васильева</a:t>
            </a:r>
            <a:r>
              <a:rPr lang="ru-RU" sz="2000" dirty="0">
                <a:latin typeface="Calibri" panose="020F0502020204030204" pitchFamily="34" charset="0"/>
                <a:ea typeface="Calibri" panose="020F0502020204030204" pitchFamily="34" charset="0"/>
                <a:cs typeface="Times New Roman" panose="02020603050405020304" pitchFamily="18" charset="0"/>
              </a:rPr>
              <a:t>, позднее преобразованный в </a:t>
            </a:r>
            <a:r>
              <a:rPr lang="ru-RU" sz="2000" b="1" dirty="0">
                <a:latin typeface="Calibri" panose="020F0502020204030204" pitchFamily="34" charset="0"/>
                <a:ea typeface="Calibri" panose="020F0502020204030204" pitchFamily="34" charset="0"/>
                <a:cs typeface="Times New Roman" panose="02020603050405020304" pitchFamily="18" charset="0"/>
              </a:rPr>
              <a:t>Музей славянской культуры имени Константина Васильева. </a:t>
            </a:r>
            <a:r>
              <a:rPr lang="ru-RU" sz="1200" dirty="0">
                <a:latin typeface="Calibri" panose="020F0502020204030204" pitchFamily="34" charset="0"/>
                <a:ea typeface="Calibri" panose="020F0502020204030204" pitchFamily="34" charset="0"/>
                <a:cs typeface="Times New Roman" panose="02020603050405020304" pitchFamily="18" charset="0"/>
              </a:rPr>
              <a:t/>
            </a:r>
            <a:br>
              <a:rPr lang="ru-RU" sz="1200" dirty="0">
                <a:latin typeface="Calibri" panose="020F0502020204030204" pitchFamily="34" charset="0"/>
                <a:ea typeface="Calibri" panose="020F0502020204030204" pitchFamily="34" charset="0"/>
                <a:cs typeface="Times New Roman" panose="02020603050405020304" pitchFamily="18" charset="0"/>
              </a:rPr>
            </a:br>
            <a:endParaRPr lang="ru-RU" sz="1400" dirty="0">
              <a:latin typeface="+mn-lt"/>
              <a:cs typeface="Times New Roman" pitchFamily="18" charset="0"/>
            </a:endParaRPr>
          </a:p>
        </p:txBody>
      </p:sp>
      <p:pic>
        <p:nvPicPr>
          <p:cNvPr id="5" name="Рисунок 4"/>
          <p:cNvPicPr>
            <a:picLocks noChangeAspect="1"/>
          </p:cNvPicPr>
          <p:nvPr/>
        </p:nvPicPr>
        <p:blipFill>
          <a:blip r:embed="rId2" cstate="email">
            <a:extLst>
              <a:ext uri="{BEBA8EAE-BF5A-486C-A8C5-ECC9F3942E4B}">
                <a14:imgProps xmln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666186" y="2956622"/>
            <a:ext cx="4859628" cy="3644721"/>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9887112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14" y="943263"/>
            <a:ext cx="11769970" cy="1488934"/>
          </a:xfrm>
          <a:prstGeom prst="rect">
            <a:avLst/>
          </a:prstGeom>
          <a:noFill/>
        </p:spPr>
        <p:txBody>
          <a:bodyPr wrap="square" rtlCol="0">
            <a:spAutoFit/>
          </a:bodyPr>
          <a:lstStyle/>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Сейчас мы предлагаем тебе подняться на второй этаж, где также не мало удивительных произведений.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Прежде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всего, это картины очень талантливой семьи художников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Валерия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Семочкина и его </a:t>
            </a: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сыновей Владимира и Александра. </a:t>
            </a:r>
          </a:p>
          <a:p>
            <a:pPr marL="457200">
              <a:lnSpc>
                <a:spcPct val="107000"/>
              </a:lnSpc>
              <a:spcAft>
                <a:spcPts val="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2" name="Рисунок 1"/>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3598984" y="2262443"/>
            <a:ext cx="4994031" cy="3745523"/>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4892586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24" y="1625164"/>
            <a:ext cx="12191999" cy="382238"/>
          </a:xfrm>
        </p:spPr>
        <p:txBody>
          <a:bodyPr>
            <a:noAutofit/>
          </a:bodyPr>
          <a:lstStyle/>
          <a:p>
            <a:r>
              <a:rPr lang="ru-RU" sz="2000" b="1" dirty="0" smtClean="0">
                <a:solidFill>
                  <a:schemeClr val="accent2">
                    <a:lumMod val="50000"/>
                  </a:schemeClr>
                </a:solidFill>
                <a:cs typeface="Times New Roman" pitchFamily="18" charset="0"/>
              </a:rPr>
              <a:t>Задание №6</a:t>
            </a:r>
            <a:endParaRPr lang="ru-RU" sz="2000" b="1" dirty="0">
              <a:solidFill>
                <a:schemeClr val="accent2">
                  <a:lumMod val="50000"/>
                </a:schemeClr>
              </a:solidFill>
              <a:cs typeface="Times New Roman" pitchFamily="18" charset="0"/>
            </a:endParaRPr>
          </a:p>
        </p:txBody>
      </p:sp>
      <p:sp>
        <p:nvSpPr>
          <p:cNvPr id="4" name="TextBox 3"/>
          <p:cNvSpPr txBox="1"/>
          <p:nvPr/>
        </p:nvSpPr>
        <p:spPr>
          <a:xfrm>
            <a:off x="-117230" y="32493"/>
            <a:ext cx="12191988" cy="1574149"/>
          </a:xfrm>
          <a:prstGeom prst="rect">
            <a:avLst/>
          </a:prstGeom>
          <a:noFill/>
        </p:spPr>
        <p:txBody>
          <a:bodyPr wrap="square" rtlCol="0">
            <a:spAutoFit/>
          </a:bodyPr>
          <a:lstStyle/>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Художники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творчески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переосмысливают древнюю культуру славян и создают очень необычные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картины,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сочетая разные техники живописи, графики, декоративно-прикладного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искусства.</a:t>
            </a:r>
          </a:p>
          <a:p>
            <a:pPr marL="457200"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Многие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свои работы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Владимир Семочкин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пишет в необычной технике: раствором марганцовки по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дереву.</a:t>
            </a:r>
          </a:p>
          <a:p>
            <a:pPr marL="457200" algn="ctr">
              <a:lnSpc>
                <a:spcPct val="107000"/>
              </a:lnSpc>
              <a:spcAft>
                <a:spcPts val="0"/>
              </a:spcAft>
            </a:pPr>
            <a:r>
              <a:rPr lang="ru-RU" b="1" dirty="0" smtClean="0">
                <a:solidFill>
                  <a:srgbClr val="002060"/>
                </a:solidFill>
              </a:rPr>
              <a:t>Александр</a:t>
            </a:r>
            <a:r>
              <a:rPr lang="ru-RU" b="1" dirty="0">
                <a:solidFill>
                  <a:srgbClr val="002060"/>
                </a:solidFill>
              </a:rPr>
              <a:t> </a:t>
            </a:r>
            <a:r>
              <a:rPr lang="ru-RU" b="1" dirty="0" smtClean="0">
                <a:solidFill>
                  <a:srgbClr val="002060"/>
                </a:solidFill>
              </a:rPr>
              <a:t>Семочкин </a:t>
            </a:r>
            <a:r>
              <a:rPr lang="ru-RU" dirty="0" smtClean="0">
                <a:solidFill>
                  <a:srgbClr val="002060"/>
                </a:solidFill>
              </a:rPr>
              <a:t>специализируется </a:t>
            </a:r>
            <a:r>
              <a:rPr lang="ru-RU" dirty="0">
                <a:solidFill>
                  <a:srgbClr val="002060"/>
                </a:solidFill>
              </a:rPr>
              <a:t>на разноцветных витражах.</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произведениях не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редко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изображаются славянские боги.</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248443" y="1856935"/>
            <a:ext cx="184731" cy="369332"/>
          </a:xfrm>
          <a:prstGeom prst="rect">
            <a:avLst/>
          </a:prstGeom>
          <a:noFill/>
        </p:spPr>
        <p:txBody>
          <a:bodyPr wrap="none" rtlCol="0">
            <a:spAutoFit/>
          </a:bodyPr>
          <a:lstStyle/>
          <a:p>
            <a:endParaRPr lang="ru-RU" dirty="0"/>
          </a:p>
        </p:txBody>
      </p:sp>
      <p:sp>
        <p:nvSpPr>
          <p:cNvPr id="9" name="Прямоугольник 8"/>
          <p:cNvSpPr/>
          <p:nvPr/>
        </p:nvSpPr>
        <p:spPr>
          <a:xfrm>
            <a:off x="243827" y="2416039"/>
            <a:ext cx="11704319"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2000" b="1" dirty="0" smtClean="0">
                <a:solidFill>
                  <a:schemeClr val="accent2">
                    <a:lumMod val="50000"/>
                  </a:schemeClr>
                </a:solidFill>
              </a:rPr>
              <a:t>1) </a:t>
            </a:r>
            <a:r>
              <a:rPr lang="ru-RU" dirty="0" smtClean="0"/>
              <a:t>В </a:t>
            </a:r>
            <a:r>
              <a:rPr lang="ru-RU" dirty="0"/>
              <a:t>восточнославянской мифологии - Бог огня, кузнечного дела, семейного очага. Небесный кузнец и великий воин</a:t>
            </a:r>
            <a:r>
              <a:rPr lang="ru-RU" dirty="0" smtClean="0"/>
              <a:t>.</a:t>
            </a:r>
          </a:p>
          <a:p>
            <a:pPr algn="ctr"/>
            <a:endParaRPr lang="ru-RU" sz="1600" dirty="0" smtClean="0"/>
          </a:p>
          <a:p>
            <a:pPr algn="ctr"/>
            <a:r>
              <a:rPr lang="ru-RU" sz="1600" dirty="0" smtClean="0"/>
              <a:t>_________________________________________________________</a:t>
            </a:r>
          </a:p>
          <a:p>
            <a:pPr algn="just"/>
            <a:endParaRPr lang="ru-RU" sz="1600" dirty="0"/>
          </a:p>
        </p:txBody>
      </p:sp>
      <p:sp>
        <p:nvSpPr>
          <p:cNvPr id="11" name="TextBox 10"/>
          <p:cNvSpPr txBox="1"/>
          <p:nvPr/>
        </p:nvSpPr>
        <p:spPr>
          <a:xfrm>
            <a:off x="243827" y="3814480"/>
            <a:ext cx="11704319"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b="1" dirty="0" smtClean="0">
                <a:solidFill>
                  <a:schemeClr val="accent2">
                    <a:lumMod val="50000"/>
                  </a:schemeClr>
                </a:solidFill>
              </a:rPr>
              <a:t>2) </a:t>
            </a:r>
            <a:r>
              <a:rPr lang="ru-RU" dirty="0" smtClean="0"/>
              <a:t>Богиня </a:t>
            </a:r>
            <a:r>
              <a:rPr lang="ru-RU" dirty="0"/>
              <a:t>семейных отношений, достатка, плодородия и цветущей природы. Условно она являлась матерью всех месяцев в году. Внешне она была необычайно красивой молодой женщиной в самом </a:t>
            </a:r>
            <a:r>
              <a:rPr lang="ru-RU" dirty="0" smtClean="0"/>
              <a:t>расцвете.</a:t>
            </a:r>
          </a:p>
          <a:p>
            <a:pPr algn="just"/>
            <a:endParaRPr lang="ru-RU" dirty="0"/>
          </a:p>
          <a:p>
            <a:pPr algn="ctr"/>
            <a:r>
              <a:rPr lang="ru-RU" dirty="0" smtClean="0"/>
              <a:t>____________________________________________________</a:t>
            </a:r>
          </a:p>
          <a:p>
            <a:pPr algn="just"/>
            <a:endParaRPr lang="ru-RU" sz="1600" dirty="0"/>
          </a:p>
        </p:txBody>
      </p:sp>
      <p:sp>
        <p:nvSpPr>
          <p:cNvPr id="12" name="TextBox 11"/>
          <p:cNvSpPr txBox="1"/>
          <p:nvPr/>
        </p:nvSpPr>
        <p:spPr>
          <a:xfrm>
            <a:off x="243827" y="5551476"/>
            <a:ext cx="11704319" cy="113877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ru-RU" sz="2000" b="1" dirty="0" smtClean="0">
                <a:solidFill>
                  <a:schemeClr val="accent2">
                    <a:lumMod val="50000"/>
                  </a:schemeClr>
                </a:solidFill>
              </a:rPr>
              <a:t>3) </a:t>
            </a:r>
            <a:r>
              <a:rPr lang="ru-RU" dirty="0" smtClean="0"/>
              <a:t>Славянский </a:t>
            </a:r>
            <a:r>
              <a:rPr lang="ru-RU" dirty="0"/>
              <a:t>бог </a:t>
            </a:r>
            <a:r>
              <a:rPr lang="ru-RU" dirty="0" smtClean="0"/>
              <a:t>весеннего солнца, </a:t>
            </a:r>
            <a:r>
              <a:rPr lang="ru-RU" dirty="0"/>
              <a:t>неудержимой силы, </a:t>
            </a:r>
            <a:r>
              <a:rPr lang="ru-RU" dirty="0" smtClean="0"/>
              <a:t>расцвета </a:t>
            </a:r>
            <a:r>
              <a:rPr lang="ru-RU" dirty="0"/>
              <a:t>всех жизненных сил человека</a:t>
            </a:r>
            <a:r>
              <a:rPr lang="ru-RU" dirty="0" smtClean="0"/>
              <a:t>.</a:t>
            </a:r>
          </a:p>
          <a:p>
            <a:pPr lvl="0" algn="just"/>
            <a:endParaRPr lang="ru-RU" sz="1600" dirty="0"/>
          </a:p>
          <a:p>
            <a:pPr lvl="0" algn="ctr"/>
            <a:r>
              <a:rPr lang="ru-RU" sz="1600" dirty="0" smtClean="0"/>
              <a:t>____________________________________________________________</a:t>
            </a:r>
          </a:p>
          <a:p>
            <a:pPr lvl="0" algn="just"/>
            <a:endParaRPr lang="ru-RU" sz="1600" dirty="0"/>
          </a:p>
        </p:txBody>
      </p:sp>
      <p:sp>
        <p:nvSpPr>
          <p:cNvPr id="7" name="Прямоугольник 6"/>
          <p:cNvSpPr/>
          <p:nvPr/>
        </p:nvSpPr>
        <p:spPr>
          <a:xfrm>
            <a:off x="393893" y="1980549"/>
            <a:ext cx="11380763" cy="375552"/>
          </a:xfrm>
          <a:prstGeom prst="rect">
            <a:avLst/>
          </a:prstGeom>
        </p:spPr>
        <p:txBody>
          <a:bodyPr wrap="square">
            <a:spAutoFit/>
          </a:bodyPr>
          <a:lstStyle/>
          <a:p>
            <a:pPr marL="457200" algn="ctr">
              <a:lnSpc>
                <a:spcPct val="107000"/>
              </a:lnSpc>
              <a:spcAft>
                <a:spcPts val="0"/>
              </a:spcAft>
            </a:pP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Найди изображения славянских богов по их описанию. </a:t>
            </a: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Напиши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их имена.</a:t>
            </a:r>
            <a:endParaRPr lang="ru-RU"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024920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87170"/>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4" name="TextBox 3"/>
          <p:cNvSpPr txBox="1"/>
          <p:nvPr/>
        </p:nvSpPr>
        <p:spPr>
          <a:xfrm>
            <a:off x="1557925" y="992171"/>
            <a:ext cx="128791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1) </a:t>
            </a:r>
            <a:r>
              <a:rPr lang="ru-RU" dirty="0" err="1" smtClean="0"/>
              <a:t>Сварог</a:t>
            </a:r>
            <a:endParaRPr lang="ru-RU" dirty="0" smtClean="0"/>
          </a:p>
        </p:txBody>
      </p:sp>
      <p:sp>
        <p:nvSpPr>
          <p:cNvPr id="9" name="TextBox 8"/>
          <p:cNvSpPr txBox="1"/>
          <p:nvPr/>
        </p:nvSpPr>
        <p:spPr>
          <a:xfrm>
            <a:off x="9117037" y="985536"/>
            <a:ext cx="16189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dirty="0" smtClean="0"/>
              <a:t>3) Ярило</a:t>
            </a:r>
            <a:endParaRPr lang="ru-RU" dirty="0"/>
          </a:p>
        </p:txBody>
      </p:sp>
      <p:sp>
        <p:nvSpPr>
          <p:cNvPr id="11" name="TextBox 10"/>
          <p:cNvSpPr txBox="1"/>
          <p:nvPr/>
        </p:nvSpPr>
        <p:spPr>
          <a:xfrm>
            <a:off x="5347386" y="992171"/>
            <a:ext cx="140476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dirty="0" smtClean="0"/>
              <a:t>2) Лада</a:t>
            </a:r>
            <a:endParaRPr lang="ru-RU" dirty="0"/>
          </a:p>
        </p:txBody>
      </p:sp>
      <p:pic>
        <p:nvPicPr>
          <p:cNvPr id="5" name="Рисунок 4"/>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8145193" y="1617784"/>
            <a:ext cx="3515839" cy="4318782"/>
          </a:xfrm>
          <a:prstGeom prst="rect">
            <a:avLst/>
          </a:prstGeom>
        </p:spPr>
      </p:pic>
      <p:pic>
        <p:nvPicPr>
          <p:cNvPr id="7" name="Рисунок 6"/>
          <p:cNvPicPr>
            <a:picLocks noChangeAspect="1"/>
          </p:cNvPicPr>
          <p:nvPr/>
        </p:nvPicPr>
        <p:blipFill rotWithShape="1">
          <a:blip r:embed="rId3" cstate="email">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val="0"/>
              </a:ext>
            </a:extLst>
          </a:blip>
          <a:srcRect/>
          <a:stretch/>
        </p:blipFill>
        <p:spPr>
          <a:xfrm>
            <a:off x="4446709" y="1617785"/>
            <a:ext cx="3206116" cy="4320778"/>
          </a:xfrm>
          <a:prstGeom prst="rect">
            <a:avLst/>
          </a:prstGeom>
        </p:spPr>
      </p:pic>
      <p:pic>
        <p:nvPicPr>
          <p:cNvPr id="8" name="Рисунок 7"/>
          <p:cNvPicPr>
            <a:picLocks noChangeAspect="1"/>
          </p:cNvPicPr>
          <p:nvPr/>
        </p:nvPicPr>
        <p:blipFill rotWithShape="1">
          <a:blip r:embed="rId5" cstate="email">
            <a:extLst>
              <a:ext uri="{BEBA8EAE-BF5A-486C-A8C5-ECC9F3942E4B}">
                <a14:imgProps xmlns="" xmlns:a14="http://schemas.microsoft.com/office/drawing/2010/main">
                  <a14:imgLayer r:embed="rId6">
                    <a14:imgEffect>
                      <a14:brightnessContrast bright="20000"/>
                    </a14:imgEffect>
                  </a14:imgLayer>
                </a14:imgProps>
              </a:ext>
              <a:ext uri="{28A0092B-C50C-407E-A947-70E740481C1C}">
                <a14:useLocalDpi xmlns="" xmlns:a14="http://schemas.microsoft.com/office/drawing/2010/main" val="0"/>
              </a:ext>
            </a:extLst>
          </a:blip>
          <a:srcRect/>
          <a:stretch/>
        </p:blipFill>
        <p:spPr>
          <a:xfrm>
            <a:off x="633046" y="1617784"/>
            <a:ext cx="3137679" cy="4318782"/>
          </a:xfrm>
          <a:prstGeom prst="rect">
            <a:avLst/>
          </a:prstGeom>
        </p:spPr>
      </p:pic>
    </p:spTree>
    <p:extLst>
      <p:ext uri="{BB962C8B-B14F-4D97-AF65-F5344CB8AC3E}">
        <p14:creationId xmlns="" xmlns:p14="http://schemas.microsoft.com/office/powerpoint/2010/main" val="25932995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56" y="1013601"/>
            <a:ext cx="12192000" cy="1192571"/>
          </a:xfrm>
          <a:prstGeom prst="rect">
            <a:avLst/>
          </a:prstGeom>
          <a:noFill/>
        </p:spPr>
        <p:txBody>
          <a:bodyPr wrap="square" rtlCol="0">
            <a:spAutoFit/>
          </a:bodyPr>
          <a:lstStyle/>
          <a:p>
            <a:pPr marL="457200" algn="ctr">
              <a:lnSpc>
                <a:spcPct val="107000"/>
              </a:lnSpc>
              <a:spcAft>
                <a:spcPts val="0"/>
              </a:spcAft>
            </a:pPr>
            <a:r>
              <a:rPr lang="ru-RU" dirty="0">
                <a:solidFill>
                  <a:srgbClr val="002060"/>
                </a:solidFill>
                <a:ea typeface="Calibri" panose="020F0502020204030204" pitchFamily="34" charset="0"/>
                <a:cs typeface="Times New Roman" panose="02020603050405020304" pitchFamily="18" charset="0"/>
              </a:rPr>
              <a:t> </a:t>
            </a:r>
            <a:r>
              <a:rPr lang="ru-RU" dirty="0" smtClean="0">
                <a:solidFill>
                  <a:srgbClr val="002060"/>
                </a:solidFill>
              </a:rPr>
              <a:t>Часть </a:t>
            </a:r>
            <a:r>
              <a:rPr lang="ru-RU" dirty="0">
                <a:solidFill>
                  <a:srgbClr val="002060"/>
                </a:solidFill>
              </a:rPr>
              <a:t>экспозиции 2-го этажа занимают предметы русского народного быта. </a:t>
            </a:r>
            <a:endParaRPr lang="ru-RU" dirty="0" smtClean="0">
              <a:solidFill>
                <a:srgbClr val="002060"/>
              </a:solidFill>
            </a:endParaRPr>
          </a:p>
          <a:p>
            <a:pPr marL="457200" algn="ctr">
              <a:lnSpc>
                <a:spcPct val="107000"/>
              </a:lnSpc>
              <a:spcAft>
                <a:spcPts val="0"/>
              </a:spcAft>
            </a:pPr>
            <a:r>
              <a:rPr lang="ru-RU" dirty="0" smtClean="0">
                <a:solidFill>
                  <a:srgbClr val="002060"/>
                </a:solidFill>
              </a:rPr>
              <a:t>Здесь </a:t>
            </a:r>
            <a:r>
              <a:rPr lang="ru-RU" dirty="0">
                <a:solidFill>
                  <a:srgbClr val="002060"/>
                </a:solidFill>
              </a:rPr>
              <a:t>собрана старинная одежда, изделия из бересты, домашняя утварь, музыкальные инструменты и др.</a:t>
            </a:r>
          </a:p>
          <a:p>
            <a:pPr marL="457200">
              <a:lnSpc>
                <a:spcPct val="107000"/>
              </a:lnSpc>
              <a:spcAft>
                <a:spcPts val="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3" name="Рисунок 2"/>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1167618" y="2352821"/>
            <a:ext cx="4450080" cy="333756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email">
            <a:extLst>
              <a:ext uri="{BEBA8EAE-BF5A-486C-A8C5-ECC9F3942E4B}">
                <a14:imgProps xmlns="" xmlns:a14="http://schemas.microsoft.com/office/drawing/2010/main">
                  <a14:imgLayer r:embed="rId5">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6382041" y="2352821"/>
            <a:ext cx="4450080" cy="333756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4449625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23514"/>
            <a:ext cx="12191999" cy="382238"/>
          </a:xfrm>
        </p:spPr>
        <p:txBody>
          <a:bodyPr>
            <a:noAutofit/>
          </a:bodyPr>
          <a:lstStyle/>
          <a:p>
            <a:r>
              <a:rPr lang="ru-RU" sz="2000" b="1" dirty="0" smtClean="0">
                <a:solidFill>
                  <a:schemeClr val="accent2">
                    <a:lumMod val="50000"/>
                  </a:schemeClr>
                </a:solidFill>
                <a:cs typeface="Times New Roman" pitchFamily="18" charset="0"/>
              </a:rPr>
              <a:t>Задание №7</a:t>
            </a:r>
            <a:endParaRPr lang="ru-RU" sz="2000" b="1" dirty="0">
              <a:solidFill>
                <a:schemeClr val="accent2">
                  <a:lumMod val="50000"/>
                </a:schemeClr>
              </a:solidFill>
              <a:cs typeface="Times New Roman" pitchFamily="18" charset="0"/>
            </a:endParaRPr>
          </a:p>
        </p:txBody>
      </p:sp>
      <p:sp>
        <p:nvSpPr>
          <p:cNvPr id="3" name="Прямоугольник 2"/>
          <p:cNvSpPr/>
          <p:nvPr/>
        </p:nvSpPr>
        <p:spPr>
          <a:xfrm>
            <a:off x="647114" y="605752"/>
            <a:ext cx="10888394" cy="375552"/>
          </a:xfrm>
          <a:prstGeom prst="rect">
            <a:avLst/>
          </a:prstGeom>
        </p:spPr>
        <p:txBody>
          <a:bodyPr wrap="square">
            <a:spAutoFit/>
          </a:bodyPr>
          <a:lstStyle/>
          <a:p>
            <a:pPr lvl="0" algn="ctr">
              <a:lnSpc>
                <a:spcPct val="107000"/>
              </a:lnSpc>
              <a:spcAft>
                <a:spcPts val="0"/>
              </a:spcAft>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Посмотри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внимательно и перечисли какие предметы крестьянского быта ты видишь? </a:t>
            </a:r>
            <a:endParaRPr lang="ru-RU"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06437" y="1112734"/>
            <a:ext cx="11169748" cy="55257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1)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Музыкальные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инструменты –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2)</a:t>
            </a: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дерева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3)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бересты – </a:t>
            </a:r>
            <a:endPar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4</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Текстиль –</a:t>
            </a:r>
          </a:p>
          <a:p>
            <a:pPr lvl="0">
              <a:lnSpc>
                <a:spcPct val="107000"/>
              </a:lnSpc>
              <a:spcAft>
                <a:spcPts val="0"/>
              </a:spcAft>
            </a:pPr>
            <a:endPar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 </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5</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керамики – </a:t>
            </a:r>
            <a:endPar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6</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плетенные из лозы (из ветвей древесных растений) –  </a:t>
            </a:r>
            <a:endPar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7</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металла – </a:t>
            </a:r>
            <a:endPar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sz="1400"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1623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673680"/>
            <a:ext cx="12191999" cy="382238"/>
          </a:xfrm>
        </p:spPr>
        <p:txBody>
          <a:bodyPr>
            <a:noAutofit/>
          </a:body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5" name="TextBox 4"/>
          <p:cNvSpPr txBox="1"/>
          <p:nvPr/>
        </p:nvSpPr>
        <p:spPr>
          <a:xfrm>
            <a:off x="511124" y="1520697"/>
            <a:ext cx="11169748" cy="30559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1)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Музыкальные </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инструменты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балалайка, гусли, гармошка</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2)</a:t>
            </a: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дерева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прялки, рубанок, сундук, коромысло, этажерка, лавка, стол, карниз</a:t>
            </a: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3)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бересты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туес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(небольшой сосуд</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корзина, сумка, колчан (чехол)</a:t>
            </a: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4)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Текстиль</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половик, занавеска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с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вышивкой, скатерть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с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вышивкой, рушник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(полотенце</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куклы-обереги, вязанные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крючком салфетки и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скатерть, покрывало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из лоскутного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шитья, рубаха-косоворотка мужская,</a:t>
            </a:r>
            <a:endPar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женская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рубаха</a:t>
            </a: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5)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керамики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глиняная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посуда (горшки, кувшин(кринка</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кружки, чашки, тарелка),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глиняные игрушки (</a:t>
            </a:r>
            <a:r>
              <a:rPr lang="ru-RU" dirty="0" err="1"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филимоновские</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и дымковские)</a:t>
            </a:r>
            <a:endParaRPr lang="ru-RU" sz="14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6</a:t>
            </a: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плетенные из лозы (из ветвей древесных растений)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короб, кошель (плетеная корзина)</a:t>
            </a:r>
          </a:p>
          <a:p>
            <a:pPr lvl="0">
              <a:lnSpc>
                <a:spcPct val="107000"/>
              </a:lnSpc>
              <a:spcAft>
                <a:spcPts val="0"/>
              </a:spcAft>
            </a:pPr>
            <a:r>
              <a:rPr lang="ru-RU" b="1"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7) </a:t>
            </a:r>
            <a:r>
              <a:rPr lang="ru-RU"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Изделия </a:t>
            </a:r>
            <a:r>
              <a:rPr lang="ru-RU"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из металла </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самовар, утюг, топор </a:t>
            </a:r>
          </a:p>
        </p:txBody>
      </p:sp>
    </p:spTree>
    <p:extLst>
      <p:ext uri="{BB962C8B-B14F-4D97-AF65-F5344CB8AC3E}">
        <p14:creationId xmlns="" xmlns:p14="http://schemas.microsoft.com/office/powerpoint/2010/main" val="4149254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37997"/>
            <a:ext cx="12191999" cy="783771"/>
          </a:xfrm>
        </p:spPr>
        <p:txBody>
          <a:bodyPr>
            <a:normAutofit/>
          </a:bodyPr>
          <a:lstStyle/>
          <a:p>
            <a:r>
              <a:rPr lang="ru-RU" sz="2000" b="1" dirty="0" smtClean="0">
                <a:solidFill>
                  <a:schemeClr val="accent2">
                    <a:lumMod val="50000"/>
                  </a:schemeClr>
                </a:solidFill>
                <a:cs typeface="Times New Roman" pitchFamily="18" charset="0"/>
              </a:rPr>
              <a:t>Задание №</a:t>
            </a:r>
            <a:r>
              <a:rPr lang="ru-RU" sz="2000" b="1" dirty="0">
                <a:solidFill>
                  <a:schemeClr val="accent2">
                    <a:lumMod val="50000"/>
                  </a:schemeClr>
                </a:solidFill>
                <a:cs typeface="Times New Roman" pitchFamily="18" charset="0"/>
              </a:rPr>
              <a:t>8</a:t>
            </a:r>
            <a:r>
              <a:rPr lang="ru-RU" sz="2000" b="1" dirty="0" smtClean="0">
                <a:solidFill>
                  <a:schemeClr val="accent2">
                    <a:lumMod val="50000"/>
                  </a:schemeClr>
                </a:solidFill>
                <a:cs typeface="Times New Roman" pitchFamily="18" charset="0"/>
              </a:rPr>
              <a:t/>
            </a:r>
            <a:br>
              <a:rPr lang="ru-RU" sz="2000" b="1" dirty="0" smtClean="0">
                <a:solidFill>
                  <a:schemeClr val="accent2">
                    <a:lumMod val="50000"/>
                  </a:schemeClr>
                </a:solidFill>
                <a:cs typeface="Times New Roman" pitchFamily="18" charset="0"/>
              </a:rPr>
            </a:br>
            <a:r>
              <a:rPr lang="ru-RU" sz="2000" b="1" dirty="0" smtClean="0">
                <a:solidFill>
                  <a:schemeClr val="accent2">
                    <a:lumMod val="50000"/>
                  </a:schemeClr>
                </a:solidFill>
                <a:cs typeface="Times New Roman" pitchFamily="18" charset="0"/>
              </a:rPr>
              <a:t>ТВОРЧЕСКОЕ</a:t>
            </a:r>
            <a:endParaRPr lang="ru-RU" sz="2000" b="1" dirty="0">
              <a:solidFill>
                <a:schemeClr val="accent2">
                  <a:lumMod val="50000"/>
                </a:schemeClr>
              </a:solidFill>
              <a:cs typeface="Times New Roman" pitchFamily="18" charset="0"/>
            </a:endParaRPr>
          </a:p>
        </p:txBody>
      </p:sp>
      <p:sp>
        <p:nvSpPr>
          <p:cNvPr id="10" name="TextBox 9"/>
          <p:cNvSpPr txBox="1"/>
          <p:nvPr/>
        </p:nvSpPr>
        <p:spPr>
          <a:xfrm>
            <a:off x="1422401" y="609600"/>
            <a:ext cx="9269046" cy="1366528"/>
          </a:xfrm>
          <a:prstGeom prst="rect">
            <a:avLst/>
          </a:prstGeom>
          <a:noFill/>
        </p:spPr>
        <p:txBody>
          <a:bodyPr wrap="square" rtlCol="0">
            <a:spAutoFit/>
          </a:bodyPr>
          <a:lstStyle/>
          <a:p>
            <a:pPr algn="ctr">
              <a:lnSpc>
                <a:spcPct val="115000"/>
              </a:lnSpc>
              <a:spcAft>
                <a:spcPts val="0"/>
              </a:spcAft>
            </a:pPr>
            <a:r>
              <a:rPr lang="ru-RU" dirty="0">
                <a:solidFill>
                  <a:schemeClr val="accent1">
                    <a:lumMod val="50000"/>
                  </a:schemeClr>
                </a:solidFill>
                <a:ea typeface="Calibri" panose="020F0502020204030204" pitchFamily="34" charset="0"/>
              </a:rPr>
              <a:t>Вот и подошло к концу </a:t>
            </a:r>
            <a:r>
              <a:rPr lang="ru-RU" dirty="0" smtClean="0">
                <a:solidFill>
                  <a:schemeClr val="accent1">
                    <a:lumMod val="50000"/>
                  </a:schemeClr>
                </a:solidFill>
                <a:ea typeface="Calibri" panose="020F0502020204030204" pitchFamily="34" charset="0"/>
              </a:rPr>
              <a:t>наша сегодняшняя путешествие. </a:t>
            </a:r>
            <a:endParaRPr lang="ru-RU" sz="1600" dirty="0">
              <a:solidFill>
                <a:schemeClr val="accent1">
                  <a:lumMod val="50000"/>
                </a:schemeClr>
              </a:solidFill>
              <a:ea typeface="Times New Roman" panose="02020603050405020304" pitchFamily="18" charset="0"/>
            </a:endParaRPr>
          </a:p>
          <a:p>
            <a:pPr algn="ctr">
              <a:lnSpc>
                <a:spcPct val="115000"/>
              </a:lnSpc>
              <a:spcAft>
                <a:spcPts val="0"/>
              </a:spcAft>
            </a:pPr>
            <a:r>
              <a:rPr lang="ru-RU" dirty="0">
                <a:solidFill>
                  <a:schemeClr val="accent1">
                    <a:lumMod val="50000"/>
                  </a:schemeClr>
                </a:solidFill>
                <a:ea typeface="Calibri" panose="020F0502020204030204" pitchFamily="34" charset="0"/>
              </a:rPr>
              <a:t>За время </a:t>
            </a:r>
            <a:r>
              <a:rPr lang="ru-RU" dirty="0" smtClean="0">
                <a:solidFill>
                  <a:schemeClr val="accent1">
                    <a:lumMod val="50000"/>
                  </a:schemeClr>
                </a:solidFill>
                <a:ea typeface="Calibri" panose="020F0502020204030204" pitchFamily="34" charset="0"/>
              </a:rPr>
              <a:t>экскурсии </a:t>
            </a:r>
            <a:r>
              <a:rPr lang="ru-RU" dirty="0">
                <a:solidFill>
                  <a:schemeClr val="accent1">
                    <a:lumMod val="50000"/>
                  </a:schemeClr>
                </a:solidFill>
                <a:ea typeface="Calibri" panose="020F0502020204030204" pitchFamily="34" charset="0"/>
              </a:rPr>
              <a:t>ты познакомился с произведениями изобразительного искусства замечательных мастеров чьи работы объединяется творческим осмыслением древних культур, народов, некогда населявших территорию нашей страны</a:t>
            </a:r>
            <a:r>
              <a:rPr lang="ru-RU" dirty="0">
                <a:solidFill>
                  <a:srgbClr val="000000"/>
                </a:solidFill>
                <a:latin typeface="Calibri" panose="020F0502020204030204" pitchFamily="34" charset="0"/>
                <a:ea typeface="Calibri" panose="020F0502020204030204" pitchFamily="34" charset="0"/>
              </a:rPr>
              <a:t>.</a:t>
            </a:r>
            <a:endParaRPr lang="ru-RU" sz="1600" dirty="0">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0" y="3221768"/>
            <a:ext cx="12149048" cy="646331"/>
          </a:xfrm>
          <a:prstGeom prst="rect">
            <a:avLst/>
          </a:prstGeom>
          <a:noFill/>
        </p:spPr>
        <p:txBody>
          <a:bodyPr wrap="square" rtlCol="0">
            <a:spAutoFit/>
          </a:bodyPr>
          <a:lstStyle/>
          <a:p>
            <a:pPr algn="ctr"/>
            <a:r>
              <a:rPr lang="ru-RU" b="1" dirty="0" smtClean="0">
                <a:solidFill>
                  <a:srgbClr val="002060"/>
                </a:solidFill>
              </a:rPr>
              <a:t>Когда ты придешь домой вспомни, что на тебя произвело самое большое впечатление.</a:t>
            </a:r>
          </a:p>
          <a:p>
            <a:pPr algn="ctr"/>
            <a:r>
              <a:rPr lang="ru-RU" b="1" dirty="0" smtClean="0">
                <a:solidFill>
                  <a:srgbClr val="002060"/>
                </a:solidFill>
              </a:rPr>
              <a:t>Прояви свою фантазию и нарисуй рисунок в котором бы отражались все твои мысли о жизни наших далеких предков.</a:t>
            </a:r>
            <a:endParaRPr lang="ru-RU" b="1" dirty="0">
              <a:solidFill>
                <a:srgbClr val="002060"/>
              </a:solidFill>
            </a:endParaRPr>
          </a:p>
        </p:txBody>
      </p:sp>
    </p:spTree>
    <p:extLst>
      <p:ext uri="{BB962C8B-B14F-4D97-AF65-F5344CB8AC3E}">
        <p14:creationId xmlns="" xmlns:p14="http://schemas.microsoft.com/office/powerpoint/2010/main" val="344611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89718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871" y="2096086"/>
            <a:ext cx="10972800" cy="2518117"/>
          </a:xfrm>
        </p:spPr>
        <p:txBody>
          <a:bodyPr>
            <a:normAutofit/>
          </a:bodyPr>
          <a:lstStyle/>
          <a:p>
            <a:r>
              <a:rPr lang="ru-RU" dirty="0" smtClean="0"/>
              <a:t>Прохождение маршрута </a:t>
            </a:r>
            <a:br>
              <a:rPr lang="ru-RU" dirty="0" smtClean="0"/>
            </a:br>
            <a:r>
              <a:rPr lang="ru-RU" dirty="0" smtClean="0"/>
              <a:t>ГБОУ «Школа №939» </a:t>
            </a:r>
            <a:br>
              <a:rPr lang="ru-RU" dirty="0" smtClean="0"/>
            </a:br>
            <a:r>
              <a:rPr lang="ru-RU" dirty="0" smtClean="0"/>
              <a:t>5Б класс</a:t>
            </a:r>
            <a:endParaRPr lang="ru-RU" dirty="0"/>
          </a:p>
        </p:txBody>
      </p:sp>
    </p:spTree>
    <p:extLst>
      <p:ext uri="{BB962C8B-B14F-4D97-AF65-F5344CB8AC3E}">
        <p14:creationId xmlns="" xmlns:p14="http://schemas.microsoft.com/office/powerpoint/2010/main" val="85756270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5)"/>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342900" y="1314450"/>
            <a:ext cx="5638800" cy="4229100"/>
          </a:xfrm>
          <a:prstGeom prst="rect">
            <a:avLst/>
          </a:prstGeom>
        </p:spPr>
      </p:pic>
      <p:pic>
        <p:nvPicPr>
          <p:cNvPr id="3" name="Рисунок 2" descr="image (6)"/>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6210300" y="1314450"/>
            <a:ext cx="5638800" cy="4229100"/>
          </a:xfrm>
          <a:prstGeom prst="rect">
            <a:avLst/>
          </a:prstGeom>
        </p:spPr>
      </p:pic>
    </p:spTree>
    <p:extLst>
      <p:ext uri="{BB962C8B-B14F-4D97-AF65-F5344CB8AC3E}">
        <p14:creationId xmlns="" xmlns:p14="http://schemas.microsoft.com/office/powerpoint/2010/main" val="902746283"/>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6633" y="1635617"/>
            <a:ext cx="10705564" cy="2166875"/>
          </a:xfrm>
          <a:prstGeom prst="rect">
            <a:avLst/>
          </a:prstGeom>
          <a:noFill/>
        </p:spPr>
        <p:txBody>
          <a:bodyPr wrap="square" rtlCol="0">
            <a:spAutoFit/>
          </a:bodyPr>
          <a:lstStyle/>
          <a:p>
            <a:pPr algn="ctr">
              <a:lnSpc>
                <a:spcPct val="107000"/>
              </a:lnSpc>
              <a:spcAft>
                <a:spcPts val="0"/>
              </a:spcAft>
            </a:pP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Привет!</a:t>
            </a:r>
            <a:endParaRPr lang="ru-RU" sz="1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Сегодня ты окунешься в атмосферу далекого прошлого нашей страны.</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этом увлекательном путешествии тебя будут сопровождать произведения замечательных художников, изображавших величественные образы Древней Руси.</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Приглашаем тебя в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залы картинной галереи,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в таинственный мир изобразительного искусства.</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2287505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3)"/>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342900" y="1314450"/>
            <a:ext cx="5638800" cy="4229100"/>
          </a:xfrm>
          <a:prstGeom prst="rect">
            <a:avLst/>
          </a:prstGeom>
        </p:spPr>
      </p:pic>
      <p:pic>
        <p:nvPicPr>
          <p:cNvPr id="3" name="Рисунок 2" descr="image (4)"/>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6210300" y="1314450"/>
            <a:ext cx="5638800" cy="4229100"/>
          </a:xfrm>
          <a:prstGeom prst="rect">
            <a:avLst/>
          </a:prstGeom>
        </p:spPr>
      </p:pic>
    </p:spTree>
    <p:extLst>
      <p:ext uri="{BB962C8B-B14F-4D97-AF65-F5344CB8AC3E}">
        <p14:creationId xmlns="" xmlns:p14="http://schemas.microsoft.com/office/powerpoint/2010/main" val="99762914"/>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 (1)"/>
          <p:cNvPicPr>
            <a:picLocks noGrp="1" noChangeAspect="1"/>
          </p:cNvPicPr>
          <p:nvPr isPhoto="1"/>
        </p:nvPicPr>
        <p:blipFill>
          <a:blip r:embed="rId2" cstate="email">
            <a:lum/>
            <a:extLst>
              <a:ext uri="{28A0092B-C50C-407E-A947-70E740481C1C}">
                <a14:useLocalDpi xmlns="" xmlns:a14="http://schemas.microsoft.com/office/drawing/2010/main" val="0"/>
              </a:ext>
            </a:extLst>
          </a:blip>
          <a:stretch>
            <a:fillRect/>
          </a:stretch>
        </p:blipFill>
        <p:spPr>
          <a:xfrm>
            <a:off x="342900" y="1314450"/>
            <a:ext cx="5638800" cy="4229100"/>
          </a:xfrm>
          <a:prstGeom prst="rect">
            <a:avLst/>
          </a:prstGeom>
        </p:spPr>
      </p:pic>
      <p:pic>
        <p:nvPicPr>
          <p:cNvPr id="3" name="Рисунок 2" descr="image (2)"/>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6210300" y="1314450"/>
            <a:ext cx="5638800" cy="4229100"/>
          </a:xfrm>
          <a:prstGeom prst="rect">
            <a:avLst/>
          </a:prstGeom>
        </p:spPr>
      </p:pic>
    </p:spTree>
    <p:extLst>
      <p:ext uri="{BB962C8B-B14F-4D97-AF65-F5344CB8AC3E}">
        <p14:creationId xmlns="" xmlns:p14="http://schemas.microsoft.com/office/powerpoint/2010/main" val="2726031802"/>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667" y="2806822"/>
            <a:ext cx="10972800" cy="1143000"/>
          </a:xfrm>
        </p:spPr>
        <p:txBody>
          <a:bodyPr/>
          <a:lstStyle/>
          <a:p>
            <a:r>
              <a:rPr lang="ru-RU" dirty="0" smtClean="0"/>
              <a:t>Рисунки детей</a:t>
            </a:r>
            <a:endParaRPr lang="ru-RU" dirty="0"/>
          </a:p>
        </p:txBody>
      </p:sp>
      <p:pic>
        <p:nvPicPr>
          <p:cNvPr id="5"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298479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002"/>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4091818" y="668215"/>
            <a:ext cx="3698875" cy="5486400"/>
          </a:xfrm>
          <a:prstGeom prst="rect">
            <a:avLst/>
          </a:prstGeom>
        </p:spPr>
      </p:pic>
    </p:spTree>
    <p:extLst>
      <p:ext uri="{BB962C8B-B14F-4D97-AF65-F5344CB8AC3E}">
        <p14:creationId xmlns="" xmlns:p14="http://schemas.microsoft.com/office/powerpoint/2010/main" val="9987538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3 001"/>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4270445" y="516988"/>
            <a:ext cx="3605792" cy="5785338"/>
          </a:xfrm>
          <a:prstGeom prst="rect">
            <a:avLst/>
          </a:prstGeom>
        </p:spPr>
      </p:pic>
    </p:spTree>
    <p:extLst>
      <p:ext uri="{BB962C8B-B14F-4D97-AF65-F5344CB8AC3E}">
        <p14:creationId xmlns="" xmlns:p14="http://schemas.microsoft.com/office/powerpoint/2010/main" val="20480826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8 001"/>
          <p:cNvPicPr>
            <a:picLocks noGrp="1" noChangeAspect="1"/>
          </p:cNvPicPr>
          <p:nvPr isPhoto="1"/>
        </p:nvPicPr>
        <p:blipFill rotWithShape="1">
          <a:blip r:embed="rId3" cstate="email">
            <a:lum/>
            <a:extLst>
              <a:ext uri="{28A0092B-C50C-407E-A947-70E740481C1C}">
                <a14:useLocalDpi xmlns="" xmlns:a14="http://schemas.microsoft.com/office/drawing/2010/main" val="0"/>
              </a:ext>
            </a:extLst>
          </a:blip>
          <a:srcRect t="-705"/>
          <a:stretch/>
        </p:blipFill>
        <p:spPr>
          <a:xfrm>
            <a:off x="1963112" y="648872"/>
            <a:ext cx="8231090" cy="5525086"/>
          </a:xfrm>
          <a:prstGeom prst="rect">
            <a:avLst/>
          </a:prstGeom>
        </p:spPr>
      </p:pic>
    </p:spTree>
    <p:extLst>
      <p:ext uri="{BB962C8B-B14F-4D97-AF65-F5344CB8AC3E}">
        <p14:creationId xmlns="" xmlns:p14="http://schemas.microsoft.com/office/powerpoint/2010/main" val="29011851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9 001"/>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3924888" y="421427"/>
            <a:ext cx="4164036" cy="5961437"/>
          </a:xfrm>
          <a:prstGeom prst="rect">
            <a:avLst/>
          </a:prstGeom>
        </p:spPr>
      </p:pic>
    </p:spTree>
    <p:extLst>
      <p:ext uri="{BB962C8B-B14F-4D97-AF65-F5344CB8AC3E}">
        <p14:creationId xmlns="" xmlns:p14="http://schemas.microsoft.com/office/powerpoint/2010/main" val="21750922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10 001"/>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3953021" y="396387"/>
            <a:ext cx="4254573" cy="5948142"/>
          </a:xfrm>
          <a:prstGeom prst="rect">
            <a:avLst/>
          </a:prstGeom>
        </p:spPr>
      </p:pic>
    </p:spTree>
    <p:extLst>
      <p:ext uri="{BB962C8B-B14F-4D97-AF65-F5344CB8AC3E}">
        <p14:creationId xmlns="" xmlns:p14="http://schemas.microsoft.com/office/powerpoint/2010/main" val="65249567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26609"/>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11 001"/>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2063332" y="407962"/>
            <a:ext cx="7942874" cy="5908431"/>
          </a:xfrm>
          <a:prstGeom prst="rect">
            <a:avLst/>
          </a:prstGeom>
        </p:spPr>
      </p:pic>
    </p:spTree>
    <p:extLst>
      <p:ext uri="{BB962C8B-B14F-4D97-AF65-F5344CB8AC3E}">
        <p14:creationId xmlns="" xmlns:p14="http://schemas.microsoft.com/office/powerpoint/2010/main" val="102841361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54744"/>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psf\Home\Desktop\tqDFmp5W57.png"/>
          <p:cNvPicPr>
            <a:picLocks noChangeAspect="1" noChangeArrowheads="1"/>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168813" y="182780"/>
            <a:ext cx="11819688" cy="651334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Рисунок 4" descr="13 001"/>
          <p:cNvPicPr>
            <a:picLocks noGrp="1" noChangeAspect="1"/>
          </p:cNvPicPr>
          <p:nvPr isPhoto="1"/>
        </p:nvPicPr>
        <p:blipFill>
          <a:blip r:embed="rId3" cstate="email">
            <a:lum/>
            <a:extLst>
              <a:ext uri="{28A0092B-C50C-407E-A947-70E740481C1C}">
                <a14:useLocalDpi xmlns="" xmlns:a14="http://schemas.microsoft.com/office/drawing/2010/main" val="0"/>
              </a:ext>
            </a:extLst>
          </a:blip>
          <a:stretch>
            <a:fillRect/>
          </a:stretch>
        </p:blipFill>
        <p:spPr>
          <a:xfrm>
            <a:off x="3687884" y="548440"/>
            <a:ext cx="4781545" cy="5782022"/>
          </a:xfrm>
          <a:prstGeom prst="rect">
            <a:avLst/>
          </a:prstGeom>
        </p:spPr>
      </p:pic>
    </p:spTree>
    <p:extLst>
      <p:ext uri="{BB962C8B-B14F-4D97-AF65-F5344CB8AC3E}">
        <p14:creationId xmlns="" xmlns:p14="http://schemas.microsoft.com/office/powerpoint/2010/main" val="24446655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27" y="2743200"/>
            <a:ext cx="184731" cy="369332"/>
          </a:xfrm>
          <a:prstGeom prst="rect">
            <a:avLst/>
          </a:prstGeom>
          <a:noFill/>
        </p:spPr>
        <p:txBody>
          <a:bodyPr wrap="none" rtlCol="0">
            <a:spAutoFit/>
          </a:bodyPr>
          <a:lstStyle/>
          <a:p>
            <a:endParaRPr lang="ru-RU" dirty="0"/>
          </a:p>
        </p:txBody>
      </p:sp>
      <p:sp>
        <p:nvSpPr>
          <p:cNvPr id="3" name="Прямоугольник 2"/>
          <p:cNvSpPr/>
          <p:nvPr/>
        </p:nvSpPr>
        <p:spPr>
          <a:xfrm>
            <a:off x="729934" y="3826016"/>
            <a:ext cx="11024315" cy="2693751"/>
          </a:xfrm>
          <a:prstGeom prst="rect">
            <a:avLst/>
          </a:prstGeom>
        </p:spPr>
        <p:txBody>
          <a:bodyPr wrap="square">
            <a:spAutoFit/>
          </a:bodyPr>
          <a:lstStyle/>
          <a:p>
            <a:pPr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Сейчас, пройдя в 1-й зал, ты видишь картины художника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Константина Алексеевича Васильева</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именем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которого и назван наш музей.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Его </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работы </a:t>
            </a: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насыщены историческими и мифологическими сюжетами</a:t>
            </a:r>
            <a:r>
              <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0"/>
              </a:spcAft>
            </a:pP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У Константина Алексеевича существовал такой обычай: в назначенный день, перед тем, как представить работу, его друзья должны были прочитать стихи или рассказать истории по теме картины.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После этого художник сдергивал покрывало, и гости замерли в изумлении.</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ru-RU"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Сейчас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мы предлагаем тебе выполнить первое задание. </a:t>
            </a:r>
            <a:endParaRPr lang="ru-RU" sz="1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4470376" y="511348"/>
            <a:ext cx="3543429" cy="2957926"/>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41333073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87170"/>
            <a:ext cx="12191999" cy="382238"/>
          </a:xfrm>
        </p:spPr>
        <p:txBody>
          <a:bodyPr>
            <a:noAutofit/>
          </a:bodyPr>
          <a:lstStyle/>
          <a:p>
            <a:r>
              <a:rPr lang="ru-RU" sz="2000" b="1" dirty="0" smtClean="0">
                <a:solidFill>
                  <a:schemeClr val="accent2">
                    <a:lumMod val="50000"/>
                  </a:schemeClr>
                </a:solidFill>
                <a:cs typeface="Times New Roman" pitchFamily="18" charset="0"/>
              </a:rPr>
              <a:t>Задание №1</a:t>
            </a:r>
            <a:endParaRPr lang="ru-RU" sz="2000" b="1" dirty="0">
              <a:solidFill>
                <a:schemeClr val="accent2">
                  <a:lumMod val="50000"/>
                </a:schemeClr>
              </a:solidFill>
              <a:cs typeface="Times New Roman" pitchFamily="18" charset="0"/>
            </a:endParaRPr>
          </a:p>
        </p:txBody>
      </p:sp>
      <p:sp>
        <p:nvSpPr>
          <p:cNvPr id="7" name="TextBox 6"/>
          <p:cNvSpPr txBox="1"/>
          <p:nvPr/>
        </p:nvSpPr>
        <p:spPr>
          <a:xfrm>
            <a:off x="0" y="471992"/>
            <a:ext cx="12191999" cy="1755289"/>
          </a:xfrm>
          <a:prstGeom prst="rect">
            <a:avLst/>
          </a:prstGeom>
          <a:noFill/>
        </p:spPr>
        <p:txBody>
          <a:bodyPr wrap="square" rtlCol="0">
            <a:spAutoFit/>
          </a:bodyPr>
          <a:lstStyle/>
          <a:p>
            <a:pPr lvl="0" algn="ctr">
              <a:lnSpc>
                <a:spcPct val="107000"/>
              </a:lnSpc>
              <a:spcAft>
                <a:spcPts val="0"/>
              </a:spcAft>
            </a:pPr>
            <a:r>
              <a:rPr lang="ru-RU" dirty="0">
                <a:solidFill>
                  <a:srgbClr val="002060"/>
                </a:solidFill>
                <a:ea typeface="Calibri" panose="020F0502020204030204" pitchFamily="34" charset="0"/>
                <a:cs typeface="Times New Roman" panose="02020603050405020304" pitchFamily="18" charset="0"/>
              </a:rPr>
              <a:t>Свой поэтический взгляд на творчество Константина Васильева отразил в своих работах </a:t>
            </a:r>
            <a:endParaRPr lang="ru-RU" dirty="0" smtClean="0">
              <a:solidFill>
                <a:srgbClr val="002060"/>
              </a:solidFill>
              <a:ea typeface="Calibri" panose="020F0502020204030204" pitchFamily="34" charset="0"/>
              <a:cs typeface="Times New Roman" panose="02020603050405020304" pitchFamily="18" charset="0"/>
            </a:endParaRPr>
          </a:p>
          <a:p>
            <a:pPr lvl="0" algn="ctr">
              <a:lnSpc>
                <a:spcPct val="107000"/>
              </a:lnSpc>
              <a:spcAft>
                <a:spcPts val="0"/>
              </a:spcAft>
            </a:pPr>
            <a:r>
              <a:rPr lang="ru-RU" b="1" dirty="0" smtClean="0">
                <a:solidFill>
                  <a:srgbClr val="002060"/>
                </a:solidFill>
                <a:ea typeface="Calibri" panose="020F0502020204030204" pitchFamily="34" charset="0"/>
                <a:cs typeface="Times New Roman" panose="02020603050405020304" pitchFamily="18" charset="0"/>
              </a:rPr>
              <a:t>поэт </a:t>
            </a:r>
            <a:r>
              <a:rPr lang="ru-RU" b="1" dirty="0">
                <a:solidFill>
                  <a:srgbClr val="002060"/>
                </a:solidFill>
                <a:ea typeface="Calibri" panose="020F0502020204030204" pitchFamily="34" charset="0"/>
                <a:cs typeface="Times New Roman" panose="02020603050405020304" pitchFamily="18" charset="0"/>
              </a:rPr>
              <a:t>Григорий Казакевич. </a:t>
            </a:r>
            <a:endParaRPr lang="ru-RU" b="1" dirty="0" smtClean="0">
              <a:solidFill>
                <a:srgbClr val="002060"/>
              </a:solidFill>
              <a:ea typeface="Calibri" panose="020F0502020204030204" pitchFamily="34" charset="0"/>
              <a:cs typeface="Times New Roman" panose="02020603050405020304" pitchFamily="18" charset="0"/>
            </a:endParaRPr>
          </a:p>
          <a:p>
            <a:pPr lvl="0" algn="ctr">
              <a:lnSpc>
                <a:spcPct val="107000"/>
              </a:lnSpc>
              <a:spcAft>
                <a:spcPts val="0"/>
              </a:spcAft>
            </a:pPr>
            <a:r>
              <a:rPr lang="ru-RU" dirty="0" smtClean="0">
                <a:solidFill>
                  <a:srgbClr val="002060"/>
                </a:solidFill>
                <a:ea typeface="Calibri" panose="020F0502020204030204" pitchFamily="34" charset="0"/>
                <a:cs typeface="Times New Roman" panose="02020603050405020304" pitchFamily="18" charset="0"/>
              </a:rPr>
              <a:t>Стихи </a:t>
            </a:r>
            <a:r>
              <a:rPr lang="ru-RU" dirty="0">
                <a:solidFill>
                  <a:srgbClr val="002060"/>
                </a:solidFill>
                <a:ea typeface="Calibri" panose="020F0502020204030204" pitchFamily="34" charset="0"/>
                <a:cs typeface="Times New Roman" panose="02020603050405020304" pitchFamily="18" charset="0"/>
              </a:rPr>
              <a:t>поэта в единстве с картинами создают совершенно особый эффект.</a:t>
            </a:r>
            <a:endParaRPr lang="ru-RU" sz="1400" dirty="0">
              <a:solidFill>
                <a:srgbClr val="002060"/>
              </a:solidFill>
              <a:ea typeface="Calibri" panose="020F0502020204030204" pitchFamily="34" charset="0"/>
              <a:cs typeface="Times New Roman" panose="02020603050405020304" pitchFamily="18" charset="0"/>
            </a:endParaRPr>
          </a:p>
          <a:p>
            <a:pPr marL="457200" algn="ctr">
              <a:lnSpc>
                <a:spcPct val="107000"/>
              </a:lnSpc>
              <a:spcAft>
                <a:spcPts val="0"/>
              </a:spcAft>
            </a:pPr>
            <a:endParaRPr lang="ru-RU" sz="1100" dirty="0" smtClean="0">
              <a:solidFill>
                <a:srgbClr val="002060"/>
              </a:solidFill>
              <a:ea typeface="Calibri" panose="020F0502020204030204" pitchFamily="34" charset="0"/>
              <a:cs typeface="Times New Roman" panose="02020603050405020304" pitchFamily="18" charset="0"/>
            </a:endParaRPr>
          </a:p>
          <a:p>
            <a:pPr marL="457200" algn="ctr">
              <a:lnSpc>
                <a:spcPct val="107000"/>
              </a:lnSpc>
              <a:spcAft>
                <a:spcPts val="0"/>
              </a:spcAft>
            </a:pPr>
            <a:r>
              <a:rPr lang="ru-RU" b="1" dirty="0" smtClean="0">
                <a:solidFill>
                  <a:srgbClr val="002060"/>
                </a:solidFill>
                <a:ea typeface="Calibri" panose="020F0502020204030204" pitchFamily="34" charset="0"/>
                <a:cs typeface="Times New Roman" panose="02020603050405020304" pitchFamily="18" charset="0"/>
              </a:rPr>
              <a:t>Посмотри </a:t>
            </a:r>
            <a:r>
              <a:rPr lang="ru-RU" b="1" dirty="0">
                <a:solidFill>
                  <a:srgbClr val="002060"/>
                </a:solidFill>
                <a:ea typeface="Calibri" panose="020F0502020204030204" pitchFamily="34" charset="0"/>
                <a:cs typeface="Times New Roman" panose="02020603050405020304" pitchFamily="18" charset="0"/>
              </a:rPr>
              <a:t>выставку картин 1-го </a:t>
            </a:r>
            <a:r>
              <a:rPr lang="ru-RU" b="1" dirty="0" smtClean="0">
                <a:solidFill>
                  <a:srgbClr val="002060"/>
                </a:solidFill>
                <a:ea typeface="Calibri" panose="020F0502020204030204" pitchFamily="34" charset="0"/>
                <a:cs typeface="Times New Roman" panose="02020603050405020304" pitchFamily="18" charset="0"/>
              </a:rPr>
              <a:t>зала.</a:t>
            </a:r>
          </a:p>
          <a:p>
            <a:pPr marL="457200" algn="ctr">
              <a:lnSpc>
                <a:spcPct val="107000"/>
              </a:lnSpc>
              <a:spcAft>
                <a:spcPts val="0"/>
              </a:spcAft>
            </a:pPr>
            <a:r>
              <a:rPr lang="ru-RU" b="1" dirty="0" smtClean="0">
                <a:solidFill>
                  <a:srgbClr val="002060"/>
                </a:solidFill>
                <a:ea typeface="Calibri" panose="020F0502020204030204" pitchFamily="34" charset="0"/>
                <a:cs typeface="Times New Roman" panose="02020603050405020304" pitchFamily="18" charset="0"/>
              </a:rPr>
              <a:t>Найди картины о которых идет речь в стихах поэта и рядом </a:t>
            </a:r>
            <a:r>
              <a:rPr lang="ru-RU" b="1" dirty="0">
                <a:solidFill>
                  <a:srgbClr val="002060"/>
                </a:solidFill>
                <a:ea typeface="Calibri" panose="020F0502020204030204" pitchFamily="34" charset="0"/>
                <a:cs typeface="Times New Roman" panose="02020603050405020304" pitchFamily="18" charset="0"/>
              </a:rPr>
              <a:t>с каждым </a:t>
            </a:r>
            <a:r>
              <a:rPr lang="ru-RU" b="1" dirty="0" smtClean="0">
                <a:solidFill>
                  <a:srgbClr val="002060"/>
                </a:solidFill>
                <a:ea typeface="Calibri" panose="020F0502020204030204" pitchFamily="34" charset="0"/>
                <a:cs typeface="Times New Roman" panose="02020603050405020304" pitchFamily="18" charset="0"/>
              </a:rPr>
              <a:t>четверостишьем напиши их названия.</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36185" y="2446116"/>
            <a:ext cx="3491725" cy="187833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342900" lvl="0" indent="-342900">
              <a:lnSpc>
                <a:spcPct val="107000"/>
              </a:lnSpc>
              <a:spcAft>
                <a:spcPts val="0"/>
              </a:spcAft>
              <a:buFont typeface="+mj-lt"/>
              <a:buAutoNum type="arabicParenR"/>
            </a:pPr>
            <a:r>
              <a:rPr lang="ru-RU" sz="1600" dirty="0">
                <a:ea typeface="Calibri" panose="020F0502020204030204" pitchFamily="34" charset="0"/>
                <a:cs typeface="Times New Roman" panose="02020603050405020304" pitchFamily="18" charset="0"/>
              </a:rPr>
              <a:t>Железо сияет от шеи до ног, </a:t>
            </a:r>
            <a:endParaRPr lang="ru-RU" sz="1400" dirty="0">
              <a:ea typeface="Calibri" panose="020F0502020204030204" pitchFamily="34" charset="0"/>
              <a:cs typeface="Times New Roman" panose="02020603050405020304" pitchFamily="18" charset="0"/>
            </a:endParaRPr>
          </a:p>
          <a:p>
            <a:pPr marL="355600">
              <a:lnSpc>
                <a:spcPct val="107000"/>
              </a:lnSpc>
              <a:spcAft>
                <a:spcPts val="0"/>
              </a:spcAft>
            </a:pPr>
            <a:r>
              <a:rPr lang="ru-RU" sz="1600" dirty="0">
                <a:ea typeface="Calibri" panose="020F0502020204030204" pitchFamily="34" charset="0"/>
                <a:cs typeface="Times New Roman" panose="02020603050405020304" pitchFamily="18" charset="0"/>
              </a:rPr>
              <a:t>Всё тело бронёю покрыто –</a:t>
            </a:r>
            <a:endParaRPr lang="ru-RU" sz="1400" dirty="0">
              <a:ea typeface="Calibri" panose="020F0502020204030204" pitchFamily="34" charset="0"/>
              <a:cs typeface="Times New Roman" panose="02020603050405020304" pitchFamily="18" charset="0"/>
            </a:endParaRPr>
          </a:p>
          <a:p>
            <a:pPr marL="355600">
              <a:lnSpc>
                <a:spcPct val="107000"/>
              </a:lnSpc>
              <a:spcAft>
                <a:spcPts val="0"/>
              </a:spcAft>
            </a:pPr>
            <a:r>
              <a:rPr lang="ru-RU" sz="1600" dirty="0">
                <a:ea typeface="Calibri" panose="020F0502020204030204" pitchFamily="34" charset="0"/>
                <a:cs typeface="Times New Roman" panose="02020603050405020304" pitchFamily="18" charset="0"/>
              </a:rPr>
              <a:t>И враг побледнеет, </a:t>
            </a:r>
            <a:r>
              <a:rPr lang="ru-RU" sz="1600" dirty="0" err="1">
                <a:ea typeface="Calibri" panose="020F0502020204030204" pitchFamily="34" charset="0"/>
                <a:cs typeface="Times New Roman" panose="02020603050405020304" pitchFamily="18" charset="0"/>
              </a:rPr>
              <a:t>увидя</a:t>
            </a:r>
            <a:r>
              <a:rPr lang="ru-RU" sz="1600" dirty="0">
                <a:ea typeface="Calibri" panose="020F0502020204030204" pitchFamily="34" charset="0"/>
                <a:cs typeface="Times New Roman" panose="02020603050405020304" pitchFamily="18" charset="0"/>
              </a:rPr>
              <a:t> клинок </a:t>
            </a:r>
            <a:endParaRPr lang="ru-RU" sz="1400" dirty="0">
              <a:ea typeface="Calibri" panose="020F0502020204030204" pitchFamily="34" charset="0"/>
              <a:cs typeface="Times New Roman" panose="02020603050405020304" pitchFamily="18" charset="0"/>
            </a:endParaRPr>
          </a:p>
          <a:p>
            <a:pPr marL="355600">
              <a:lnSpc>
                <a:spcPct val="107000"/>
              </a:lnSpc>
              <a:spcAft>
                <a:spcPts val="800"/>
              </a:spcAft>
            </a:pPr>
            <a:r>
              <a:rPr lang="ru-RU" sz="1600" dirty="0">
                <a:ea typeface="Calibri" panose="020F0502020204030204" pitchFamily="34" charset="0"/>
                <a:cs typeface="Times New Roman" panose="02020603050405020304" pitchFamily="18" charset="0"/>
              </a:rPr>
              <a:t>Владыки богов </a:t>
            </a:r>
            <a:r>
              <a:rPr lang="ru-RU" sz="1600" dirty="0" err="1">
                <a:ea typeface="Calibri" panose="020F0502020204030204" pitchFamily="34" charset="0"/>
                <a:cs typeface="Times New Roman" panose="02020603050405020304" pitchFamily="18" charset="0"/>
              </a:rPr>
              <a:t>Свентовита</a:t>
            </a:r>
            <a:r>
              <a:rPr lang="ru-RU" sz="1600" dirty="0">
                <a:ea typeface="Calibri" panose="020F0502020204030204" pitchFamily="34" charset="0"/>
                <a:cs typeface="Times New Roman" panose="02020603050405020304" pitchFamily="18" charset="0"/>
              </a:rPr>
              <a:t>.</a:t>
            </a:r>
            <a:r>
              <a:rPr lang="ru-RU" sz="1400" dirty="0">
                <a:solidFill>
                  <a:srgbClr val="000000"/>
                </a:solidFill>
                <a:ea typeface="Times New Roman" panose="02020603050405020304" pitchFamily="18" charset="0"/>
                <a:cs typeface="Times New Roman" panose="02020603050405020304" pitchFamily="18" charset="0"/>
              </a:rPr>
              <a:t> </a:t>
            </a:r>
            <a:endParaRPr lang="ru-RU" sz="1400" dirty="0" smtClean="0">
              <a:solidFill>
                <a:srgbClr val="000000"/>
              </a:solidFill>
              <a:ea typeface="Times New Roman" panose="02020603050405020304" pitchFamily="18" charset="0"/>
              <a:cs typeface="Times New Roman" panose="02020603050405020304" pitchFamily="18" charset="0"/>
            </a:endParaRPr>
          </a:p>
          <a:p>
            <a:pPr marL="355600">
              <a:lnSpc>
                <a:spcPct val="107000"/>
              </a:lnSpc>
              <a:spcAft>
                <a:spcPts val="800"/>
              </a:spcAft>
            </a:pPr>
            <a:r>
              <a:rPr lang="ru-RU" sz="1600"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___________________________</a:t>
            </a:r>
            <a:endPar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55600">
              <a:lnSpc>
                <a:spcPct val="107000"/>
              </a:lnSpc>
              <a:spcAft>
                <a:spcPts val="80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8365451" y="4707919"/>
            <a:ext cx="3545060" cy="18782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563" lvl="0" indent="-98425">
              <a:lnSpc>
                <a:spcPct val="107000"/>
              </a:lnSpc>
              <a:spcAft>
                <a:spcPts val="0"/>
              </a:spcAft>
            </a:pPr>
            <a:r>
              <a:rPr lang="ru-RU" dirty="0">
                <a:latin typeface="Calibri" panose="020F0502020204030204" pitchFamily="34" charset="0"/>
                <a:ea typeface="Calibri" panose="020F0502020204030204" pitchFamily="34" charset="0"/>
                <a:cs typeface="Times New Roman" panose="02020603050405020304" pitchFamily="18" charset="0"/>
              </a:rPr>
              <a:t>6</a:t>
            </a:r>
            <a:r>
              <a:rPr lang="ru-RU" sz="1600" dirty="0" smtClean="0">
                <a:latin typeface="Calibri" panose="020F0502020204030204" pitchFamily="34" charset="0"/>
                <a:ea typeface="Calibri" panose="020F0502020204030204" pitchFamily="34" charset="0"/>
                <a:cs typeface="Times New Roman" panose="02020603050405020304" pitchFamily="18" charset="0"/>
              </a:rPr>
              <a:t>)  </a:t>
            </a:r>
            <a:r>
              <a:rPr lang="ru-RU" sz="1600" dirty="0" smtClean="0">
                <a:ea typeface="Calibri" panose="020F0502020204030204" pitchFamily="34" charset="0"/>
                <a:cs typeface="Times New Roman" panose="02020603050405020304" pitchFamily="18" charset="0"/>
              </a:rPr>
              <a:t>Здесь </a:t>
            </a:r>
            <a:r>
              <a:rPr lang="ru-RU" sz="1600" dirty="0">
                <a:ea typeface="Calibri" panose="020F0502020204030204" pitchFamily="34" charset="0"/>
                <a:cs typeface="Times New Roman" panose="02020603050405020304" pitchFamily="18" charset="0"/>
              </a:rPr>
              <a:t>тихая речка струится,</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И чаща лесная темна.</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Печально сидит водяница –</a:t>
            </a:r>
            <a:endParaRPr lang="ru-RU" sz="1400" dirty="0">
              <a:ea typeface="Calibri" panose="020F0502020204030204" pitchFamily="34" charset="0"/>
              <a:cs typeface="Times New Roman" panose="02020603050405020304" pitchFamily="18" charset="0"/>
            </a:endParaRPr>
          </a:p>
          <a:p>
            <a:pPr marL="365125">
              <a:lnSpc>
                <a:spcPct val="107000"/>
              </a:lnSpc>
              <a:spcAft>
                <a:spcPts val="800"/>
              </a:spcAft>
            </a:pPr>
            <a:r>
              <a:rPr lang="ru-RU" sz="1600" dirty="0">
                <a:ea typeface="Calibri" panose="020F0502020204030204" pitchFamily="34" charset="0"/>
                <a:cs typeface="Times New Roman" panose="02020603050405020304" pitchFamily="18" charset="0"/>
              </a:rPr>
              <a:t>Одна, безнадёжно одна</a:t>
            </a:r>
            <a:r>
              <a:rPr lang="ru-RU" sz="1600" dirty="0" smtClean="0">
                <a:latin typeface="Calibri" panose="020F0502020204030204" pitchFamily="34" charset="0"/>
                <a:ea typeface="Calibri" panose="020F0502020204030204" pitchFamily="34" charset="0"/>
                <a:cs typeface="Times New Roman" panose="02020603050405020304" pitchFamily="18" charset="0"/>
              </a:rPr>
              <a:t>.</a:t>
            </a:r>
          </a:p>
          <a:p>
            <a:pPr marL="365125">
              <a:lnSpc>
                <a:spcPct val="107000"/>
              </a:lnSpc>
              <a:spcAft>
                <a:spcPts val="800"/>
              </a:spcAft>
            </a:pPr>
            <a:r>
              <a:rPr lang="ru-RU" sz="1600"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___________________________</a:t>
            </a:r>
          </a:p>
          <a:p>
            <a:pPr marL="365125">
              <a:lnSpc>
                <a:spcPct val="107000"/>
              </a:lnSpc>
              <a:spcAft>
                <a:spcPts val="80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8164088" y="2446116"/>
            <a:ext cx="3528530" cy="184537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365125" lvl="0" indent="-280988">
              <a:lnSpc>
                <a:spcPct val="107000"/>
              </a:lnSpc>
              <a:spcAft>
                <a:spcPts val="0"/>
              </a:spcAft>
            </a:pPr>
            <a:r>
              <a:rPr lang="ru-RU" sz="1600" dirty="0" smtClean="0">
                <a:ea typeface="Calibri" panose="020F0502020204030204" pitchFamily="34" charset="0"/>
                <a:cs typeface="Times New Roman" panose="02020603050405020304" pitchFamily="18" charset="0"/>
              </a:rPr>
              <a:t>3)  Надменное </a:t>
            </a:r>
            <a:r>
              <a:rPr lang="ru-RU" sz="1600" dirty="0">
                <a:ea typeface="Calibri" panose="020F0502020204030204" pitchFamily="34" charset="0"/>
                <a:cs typeface="Times New Roman" panose="02020603050405020304" pitchFamily="18" charset="0"/>
              </a:rPr>
              <a:t>Солнце затмилось,</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В пути не желая сиять, –</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Но, чувствуя неба немилость,</a:t>
            </a:r>
            <a:endParaRPr lang="ru-RU" sz="1400" dirty="0">
              <a:ea typeface="Calibri" panose="020F0502020204030204" pitchFamily="34" charset="0"/>
              <a:cs typeface="Times New Roman" panose="02020603050405020304" pitchFamily="18" charset="0"/>
            </a:endParaRPr>
          </a:p>
          <a:p>
            <a:pPr marL="365125">
              <a:lnSpc>
                <a:spcPct val="107000"/>
              </a:lnSpc>
              <a:spcAft>
                <a:spcPts val="800"/>
              </a:spcAft>
            </a:pPr>
            <a:r>
              <a:rPr lang="ru-RU" sz="1600" dirty="0">
                <a:ea typeface="Calibri" panose="020F0502020204030204" pitchFamily="34" charset="0"/>
                <a:cs typeface="Times New Roman" panose="02020603050405020304" pitchFamily="18" charset="0"/>
              </a:rPr>
              <a:t>Сжимаю меча рукоять</a:t>
            </a:r>
            <a:r>
              <a:rPr lang="ru-RU" sz="1600" dirty="0" smtClean="0">
                <a:ea typeface="Calibri" panose="020F0502020204030204" pitchFamily="34" charset="0"/>
                <a:cs typeface="Times New Roman" panose="02020603050405020304" pitchFamily="18" charset="0"/>
              </a:rPr>
              <a:t>.</a:t>
            </a:r>
          </a:p>
          <a:p>
            <a:pPr marL="365125">
              <a:lnSpc>
                <a:spcPct val="107000"/>
              </a:lnSpc>
              <a:spcAft>
                <a:spcPts val="800"/>
              </a:spcAft>
            </a:pPr>
            <a:r>
              <a:rPr lang="ru-RU" sz="1600" dirty="0" smtClean="0">
                <a:solidFill>
                  <a:schemeClr val="accent3">
                    <a:lumMod val="50000"/>
                  </a:schemeClr>
                </a:solidFill>
                <a:effectLst/>
                <a:ea typeface="Calibri" panose="020F0502020204030204" pitchFamily="34" charset="0"/>
                <a:cs typeface="Times New Roman" panose="02020603050405020304" pitchFamily="18" charset="0"/>
              </a:rPr>
              <a:t>____________________________</a:t>
            </a:r>
          </a:p>
          <a:p>
            <a:pPr marL="633413">
              <a:lnSpc>
                <a:spcPct val="107000"/>
              </a:lnSpc>
              <a:spcAft>
                <a:spcPts val="800"/>
              </a:spcAft>
            </a:pPr>
            <a:endParaRPr lang="ru-RU" sz="1400" dirty="0">
              <a:effectLst/>
              <a:ea typeface="Calibri" panose="020F0502020204030204" pitchFamily="34" charset="0"/>
              <a:cs typeface="Times New Roman" panose="02020603050405020304" pitchFamily="18" charset="0"/>
            </a:endParaRPr>
          </a:p>
        </p:txBody>
      </p:sp>
      <p:sp>
        <p:nvSpPr>
          <p:cNvPr id="16" name="TextBox 15"/>
          <p:cNvSpPr txBox="1"/>
          <p:nvPr/>
        </p:nvSpPr>
        <p:spPr>
          <a:xfrm>
            <a:off x="268899" y="4724333"/>
            <a:ext cx="3491725" cy="18453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84138">
              <a:lnSpc>
                <a:spcPct val="107000"/>
              </a:lnSpc>
              <a:spcAft>
                <a:spcPts val="0"/>
              </a:spcAft>
            </a:pPr>
            <a:r>
              <a:rPr lang="ru-RU" sz="1600" dirty="0">
                <a:ea typeface="Calibri" panose="020F0502020204030204" pitchFamily="34" charset="0"/>
                <a:cs typeface="Times New Roman" panose="02020603050405020304" pitchFamily="18" charset="0"/>
              </a:rPr>
              <a:t>4)  Сегодня повержен в бою ты,</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И кровь застывает на льду.</a:t>
            </a:r>
            <a:endParaRPr lang="ru-RU" sz="1400" dirty="0">
              <a:ea typeface="Calibri" panose="020F0502020204030204" pitchFamily="34" charset="0"/>
              <a:cs typeface="Times New Roman" panose="02020603050405020304" pitchFamily="18" charset="0"/>
            </a:endParaRPr>
          </a:p>
          <a:p>
            <a:pPr marL="365125">
              <a:lnSpc>
                <a:spcPct val="107000"/>
              </a:lnSpc>
              <a:spcAft>
                <a:spcPts val="0"/>
              </a:spcAft>
            </a:pPr>
            <a:r>
              <a:rPr lang="ru-RU" sz="1600" dirty="0">
                <a:ea typeface="Calibri" panose="020F0502020204030204" pitchFamily="34" charset="0"/>
                <a:cs typeface="Times New Roman" panose="02020603050405020304" pitchFamily="18" charset="0"/>
              </a:rPr>
              <a:t>В сиянье последней минуты</a:t>
            </a:r>
            <a:endParaRPr lang="ru-RU" sz="1400" dirty="0">
              <a:ea typeface="Calibri" panose="020F0502020204030204" pitchFamily="34" charset="0"/>
              <a:cs typeface="Times New Roman" panose="02020603050405020304" pitchFamily="18" charset="0"/>
            </a:endParaRPr>
          </a:p>
          <a:p>
            <a:pPr marL="365125">
              <a:lnSpc>
                <a:spcPct val="107000"/>
              </a:lnSpc>
              <a:spcAft>
                <a:spcPts val="800"/>
              </a:spcAft>
            </a:pPr>
            <a:r>
              <a:rPr lang="ru-RU" sz="1600" dirty="0">
                <a:ea typeface="Calibri" panose="020F0502020204030204" pitchFamily="34" charset="0"/>
                <a:cs typeface="Times New Roman" panose="02020603050405020304" pitchFamily="18" charset="0"/>
              </a:rPr>
              <a:t>Я вестницей смерти приду</a:t>
            </a:r>
            <a:r>
              <a:rPr lang="ru-RU" sz="1600" dirty="0" smtClean="0">
                <a:ea typeface="Calibri" panose="020F0502020204030204" pitchFamily="34" charset="0"/>
                <a:cs typeface="Times New Roman" panose="02020603050405020304" pitchFamily="18" charset="0"/>
              </a:rPr>
              <a:t>.</a:t>
            </a:r>
          </a:p>
          <a:p>
            <a:pPr marL="365125">
              <a:lnSpc>
                <a:spcPct val="107000"/>
              </a:lnSpc>
              <a:spcAft>
                <a:spcPts val="800"/>
              </a:spcAft>
            </a:pPr>
            <a:r>
              <a:rPr lang="ru-RU" sz="1600" dirty="0" smtClean="0">
                <a:solidFill>
                  <a:srgbClr val="0070C0"/>
                </a:solidFill>
                <a:effectLst/>
                <a:ea typeface="Calibri" panose="020F0502020204030204" pitchFamily="34" charset="0"/>
                <a:cs typeface="Times New Roman" panose="02020603050405020304" pitchFamily="18" charset="0"/>
              </a:rPr>
              <a:t>___________________________</a:t>
            </a:r>
          </a:p>
          <a:p>
            <a:pPr marL="365125">
              <a:lnSpc>
                <a:spcPct val="107000"/>
              </a:lnSpc>
              <a:spcAft>
                <a:spcPts val="800"/>
              </a:spcAft>
            </a:pPr>
            <a:endParaRPr lang="ru-RU" sz="1400" dirty="0">
              <a:effectLst/>
              <a:ea typeface="Calibri" panose="020F0502020204030204" pitchFamily="34" charset="0"/>
              <a:cs typeface="Times New Roman" panose="02020603050405020304" pitchFamily="18" charset="0"/>
            </a:endParaRPr>
          </a:p>
        </p:txBody>
      </p:sp>
      <p:sp>
        <p:nvSpPr>
          <p:cNvPr id="17" name="TextBox 16"/>
          <p:cNvSpPr txBox="1"/>
          <p:nvPr/>
        </p:nvSpPr>
        <p:spPr>
          <a:xfrm>
            <a:off x="4027910" y="4707855"/>
            <a:ext cx="4117147" cy="18783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84138">
              <a:lnSpc>
                <a:spcPct val="107000"/>
              </a:lnSpc>
              <a:spcAft>
                <a:spcPts val="0"/>
              </a:spcAft>
            </a:pPr>
            <a:r>
              <a:rPr lang="ru-RU" sz="1600" dirty="0">
                <a:ea typeface="Calibri" panose="020F0502020204030204" pitchFamily="34" charset="0"/>
                <a:cs typeface="Times New Roman" panose="02020603050405020304" pitchFamily="18" charset="0"/>
              </a:rPr>
              <a:t>5) </a:t>
            </a:r>
            <a:r>
              <a:rPr lang="ru-RU" sz="1600" dirty="0" smtClean="0">
                <a:ea typeface="Calibri" panose="020F0502020204030204" pitchFamily="34" charset="0"/>
                <a:cs typeface="Times New Roman" panose="02020603050405020304" pitchFamily="18" charset="0"/>
              </a:rPr>
              <a:t>  Здесь </a:t>
            </a:r>
            <a:r>
              <a:rPr lang="ru-RU" sz="1600" dirty="0">
                <a:ea typeface="Calibri" panose="020F0502020204030204" pitchFamily="34" charset="0"/>
                <a:cs typeface="Times New Roman" panose="02020603050405020304" pitchFamily="18" charset="0"/>
              </a:rPr>
              <a:t>небо стальное, как пламя меча,</a:t>
            </a:r>
          </a:p>
          <a:p>
            <a:pPr marL="84138" indent="280988">
              <a:lnSpc>
                <a:spcPct val="107000"/>
              </a:lnSpc>
              <a:spcAft>
                <a:spcPts val="0"/>
              </a:spcAft>
            </a:pPr>
            <a:r>
              <a:rPr lang="ru-RU" sz="1600" dirty="0">
                <a:ea typeface="Calibri" panose="020F0502020204030204" pitchFamily="34" charset="0"/>
                <a:cs typeface="Times New Roman" panose="02020603050405020304" pitchFamily="18" charset="0"/>
              </a:rPr>
              <a:t>Как блеск ледяного припая.</a:t>
            </a:r>
          </a:p>
          <a:p>
            <a:pPr marL="84138" indent="280988">
              <a:lnSpc>
                <a:spcPct val="107000"/>
              </a:lnSpc>
              <a:spcAft>
                <a:spcPts val="0"/>
              </a:spcAft>
            </a:pPr>
            <a:r>
              <a:rPr lang="ru-RU" sz="1600" dirty="0">
                <a:ea typeface="Calibri" panose="020F0502020204030204" pitchFamily="34" charset="0"/>
                <a:cs typeface="Times New Roman" panose="02020603050405020304" pitchFamily="18" charset="0"/>
              </a:rPr>
              <a:t>И женщина движется, сердцем стуча,</a:t>
            </a:r>
          </a:p>
          <a:p>
            <a:pPr marL="84138" indent="280988">
              <a:lnSpc>
                <a:spcPct val="107000"/>
              </a:lnSpc>
              <a:spcAft>
                <a:spcPts val="800"/>
              </a:spcAft>
            </a:pPr>
            <a:r>
              <a:rPr lang="ru-RU" sz="1600" dirty="0">
                <a:ea typeface="Calibri" panose="020F0502020204030204" pitchFamily="34" charset="0"/>
                <a:cs typeface="Times New Roman" panose="02020603050405020304" pitchFamily="18" charset="0"/>
              </a:rPr>
              <a:t>Как жизнь, невесомо ступая</a:t>
            </a:r>
            <a:r>
              <a:rPr lang="ru-RU" sz="1600" dirty="0" smtClean="0">
                <a:ea typeface="Calibri" panose="020F0502020204030204" pitchFamily="34" charset="0"/>
                <a:cs typeface="Times New Roman" panose="02020603050405020304" pitchFamily="18" charset="0"/>
              </a:rPr>
              <a:t>.</a:t>
            </a:r>
          </a:p>
          <a:p>
            <a:pPr marL="84138" indent="280988">
              <a:lnSpc>
                <a:spcPct val="107000"/>
              </a:lnSpc>
              <a:spcAft>
                <a:spcPts val="800"/>
              </a:spcAft>
            </a:pPr>
            <a:r>
              <a:rPr lang="ru-RU" sz="1600" dirty="0" smtClean="0">
                <a:effectLst/>
                <a:ea typeface="Calibri" panose="020F0502020204030204" pitchFamily="34" charset="0"/>
                <a:cs typeface="Times New Roman" panose="02020603050405020304" pitchFamily="18" charset="0"/>
              </a:rPr>
              <a:t>________________________________</a:t>
            </a:r>
          </a:p>
          <a:p>
            <a:pPr marL="84138" indent="280988">
              <a:lnSpc>
                <a:spcPct val="107000"/>
              </a:lnSpc>
              <a:spcAft>
                <a:spcPts val="800"/>
              </a:spcAft>
            </a:pPr>
            <a:endParaRPr lang="ru-RU" sz="1600" dirty="0">
              <a:effectLst/>
              <a:ea typeface="Calibri" panose="020F0502020204030204" pitchFamily="34" charset="0"/>
              <a:cs typeface="Times New Roman" panose="02020603050405020304" pitchFamily="18" charset="0"/>
            </a:endParaRPr>
          </a:p>
        </p:txBody>
      </p:sp>
      <p:sp>
        <p:nvSpPr>
          <p:cNvPr id="18" name="TextBox 17"/>
          <p:cNvSpPr txBox="1"/>
          <p:nvPr/>
        </p:nvSpPr>
        <p:spPr>
          <a:xfrm>
            <a:off x="4182724" y="2446116"/>
            <a:ext cx="3826549" cy="18783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4138">
              <a:lnSpc>
                <a:spcPct val="107000"/>
              </a:lnSpc>
              <a:spcAft>
                <a:spcPts val="0"/>
              </a:spcAft>
            </a:pPr>
            <a:r>
              <a:rPr lang="ru-RU" sz="1600" dirty="0" smtClean="0">
                <a:ea typeface="Calibri" panose="020F0502020204030204" pitchFamily="34" charset="0"/>
                <a:cs typeface="Times New Roman" panose="02020603050405020304" pitchFamily="18" charset="0"/>
              </a:rPr>
              <a:t>2)  </a:t>
            </a:r>
            <a:r>
              <a:rPr lang="ru-RU" sz="1600" dirty="0">
                <a:ea typeface="Calibri" panose="020F0502020204030204" pitchFamily="34" charset="0"/>
                <a:cs typeface="Times New Roman" panose="02020603050405020304" pitchFamily="18" charset="0"/>
              </a:rPr>
              <a:t>Здесь много деревьев и мало небес –</a:t>
            </a:r>
          </a:p>
          <a:p>
            <a:pPr marL="365125">
              <a:lnSpc>
                <a:spcPct val="107000"/>
              </a:lnSpc>
              <a:spcAft>
                <a:spcPts val="0"/>
              </a:spcAft>
              <a:tabLst>
                <a:tab pos="365125" algn="l"/>
              </a:tabLst>
            </a:pPr>
            <a:r>
              <a:rPr lang="ru-RU" sz="1600" dirty="0">
                <a:ea typeface="Calibri" panose="020F0502020204030204" pitchFamily="34" charset="0"/>
                <a:cs typeface="Times New Roman" panose="02020603050405020304" pitchFamily="18" charset="0"/>
              </a:rPr>
              <a:t>Сквозь кроны откройся хоть малость!</a:t>
            </a:r>
          </a:p>
          <a:p>
            <a:pPr marL="365125">
              <a:lnSpc>
                <a:spcPct val="107000"/>
              </a:lnSpc>
              <a:spcAft>
                <a:spcPts val="0"/>
              </a:spcAft>
              <a:tabLst>
                <a:tab pos="365125" algn="l"/>
              </a:tabLst>
            </a:pPr>
            <a:r>
              <a:rPr lang="ru-RU" sz="1600" dirty="0">
                <a:ea typeface="Calibri" panose="020F0502020204030204" pitchFamily="34" charset="0"/>
                <a:cs typeface="Times New Roman" panose="02020603050405020304" pitchFamily="18" charset="0"/>
              </a:rPr>
              <a:t>Уходит в изгнанье могучий Велес</a:t>
            </a:r>
          </a:p>
          <a:p>
            <a:pPr marL="365125">
              <a:lnSpc>
                <a:spcPct val="107000"/>
              </a:lnSpc>
              <a:spcAft>
                <a:spcPts val="800"/>
              </a:spcAft>
              <a:tabLst>
                <a:tab pos="365125" algn="l"/>
              </a:tabLst>
            </a:pPr>
            <a:r>
              <a:rPr lang="ru-RU" sz="1600" dirty="0">
                <a:ea typeface="Calibri" panose="020F0502020204030204" pitchFamily="34" charset="0"/>
                <a:cs typeface="Times New Roman" panose="02020603050405020304" pitchFamily="18" charset="0"/>
              </a:rPr>
              <a:t>С земли, что ему поклонялась</a:t>
            </a:r>
            <a:r>
              <a:rPr lang="ru-RU" sz="1600" dirty="0" smtClean="0">
                <a:ea typeface="Calibri" panose="020F0502020204030204" pitchFamily="34" charset="0"/>
                <a:cs typeface="Times New Roman" panose="02020603050405020304" pitchFamily="18" charset="0"/>
              </a:rPr>
              <a:t>.</a:t>
            </a:r>
          </a:p>
          <a:p>
            <a:pPr marL="365125">
              <a:lnSpc>
                <a:spcPct val="107000"/>
              </a:lnSpc>
              <a:spcAft>
                <a:spcPts val="800"/>
              </a:spcAft>
              <a:tabLst>
                <a:tab pos="365125" algn="l"/>
              </a:tabLst>
            </a:pPr>
            <a:r>
              <a:rPr lang="ru-RU" sz="1600" dirty="0" smtClean="0">
                <a:effectLst/>
                <a:ea typeface="Calibri" panose="020F0502020204030204" pitchFamily="34" charset="0"/>
                <a:cs typeface="Times New Roman" panose="02020603050405020304" pitchFamily="18" charset="0"/>
              </a:rPr>
              <a:t>______________________________</a:t>
            </a:r>
          </a:p>
          <a:p>
            <a:pPr marL="365125">
              <a:lnSpc>
                <a:spcPct val="107000"/>
              </a:lnSpc>
              <a:spcAft>
                <a:spcPts val="800"/>
              </a:spcAft>
              <a:tabLst>
                <a:tab pos="365125" algn="l"/>
              </a:tabLst>
            </a:pPr>
            <a:endParaRPr lang="ru-RU" sz="16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49605030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87170"/>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4" name="TextBox 3"/>
          <p:cNvSpPr txBox="1"/>
          <p:nvPr/>
        </p:nvSpPr>
        <p:spPr>
          <a:xfrm>
            <a:off x="383639" y="679701"/>
            <a:ext cx="17908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buAutoNum type="arabicParenR"/>
            </a:pPr>
            <a:r>
              <a:rPr lang="ru-RU" dirty="0" err="1" smtClean="0"/>
              <a:t>Свентовит</a:t>
            </a:r>
            <a:endParaRPr lang="ru-RU" dirty="0" smtClean="0"/>
          </a:p>
        </p:txBody>
      </p:sp>
      <p:pic>
        <p:nvPicPr>
          <p:cNvPr id="5" name="Рисунок 4"/>
          <p:cNvPicPr>
            <a:picLocks noChangeAspect="1"/>
          </p:cNvPicPr>
          <p:nvPr/>
        </p:nvPicPr>
        <p:blipFill>
          <a:blip r:embed="rId2" cstate="email"/>
          <a:stretch>
            <a:fillRect/>
          </a:stretch>
        </p:blipFill>
        <p:spPr>
          <a:xfrm>
            <a:off x="383638" y="1282702"/>
            <a:ext cx="1790877" cy="2411338"/>
          </a:xfrm>
          <a:prstGeom prst="rect">
            <a:avLst/>
          </a:prstGeom>
        </p:spPr>
      </p:pic>
      <p:sp>
        <p:nvSpPr>
          <p:cNvPr id="6" name="TextBox 5"/>
          <p:cNvSpPr txBox="1"/>
          <p:nvPr/>
        </p:nvSpPr>
        <p:spPr>
          <a:xfrm>
            <a:off x="3323279" y="679701"/>
            <a:ext cx="170219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t>2) Велес</a:t>
            </a:r>
            <a:endParaRPr lang="ru-RU" dirty="0"/>
          </a:p>
        </p:txBody>
      </p:sp>
      <p:pic>
        <p:nvPicPr>
          <p:cNvPr id="7" name="Рисунок 6" descr="C:\Users\MacBook Pro\Desktop\Музей ВАСИЛЬЕВА\Зал 1\image (4).jpg"/>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2530359" y="1296548"/>
            <a:ext cx="3428670" cy="2397491"/>
          </a:xfrm>
          <a:prstGeom prst="rect">
            <a:avLst/>
          </a:prstGeom>
          <a:noFill/>
          <a:ln>
            <a:noFill/>
          </a:ln>
          <a:extLst>
            <a:ext uri="{53640926-AAD7-44D8-BBD7-CCE9431645EC}">
              <a14:shadowObscured xmlns="" xmlns:a14="http://schemas.microsoft.com/office/drawing/2010/main"/>
            </a:ext>
          </a:extLst>
        </p:spPr>
      </p:pic>
      <p:sp>
        <p:nvSpPr>
          <p:cNvPr id="9" name="TextBox 8"/>
          <p:cNvSpPr txBox="1"/>
          <p:nvPr/>
        </p:nvSpPr>
        <p:spPr>
          <a:xfrm>
            <a:off x="6555546" y="679701"/>
            <a:ext cx="167289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ru-RU" dirty="0" smtClean="0"/>
              <a:t>3) Князь </a:t>
            </a:r>
            <a:r>
              <a:rPr lang="ru-RU" dirty="0"/>
              <a:t>Игорь </a:t>
            </a:r>
          </a:p>
        </p:txBody>
      </p:sp>
      <p:pic>
        <p:nvPicPr>
          <p:cNvPr id="10" name="Рисунок 9" descr="C:\Users\MacBook Pro\Desktop\Музей ВАСИЛЬЕВА\Зал 1\9432.jpg"/>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611260" y="1296548"/>
            <a:ext cx="1561465" cy="3796665"/>
          </a:xfrm>
          <a:prstGeom prst="rect">
            <a:avLst/>
          </a:prstGeom>
          <a:noFill/>
          <a:ln>
            <a:noFill/>
          </a:ln>
        </p:spPr>
      </p:pic>
      <p:sp>
        <p:nvSpPr>
          <p:cNvPr id="11" name="TextBox 10"/>
          <p:cNvSpPr txBox="1"/>
          <p:nvPr/>
        </p:nvSpPr>
        <p:spPr>
          <a:xfrm>
            <a:off x="847871" y="4015552"/>
            <a:ext cx="4017254"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dirty="0"/>
              <a:t>4</a:t>
            </a:r>
            <a:r>
              <a:rPr lang="ru-RU" dirty="0" smtClean="0"/>
              <a:t>)  Валькирия </a:t>
            </a:r>
            <a:r>
              <a:rPr lang="ru-RU" dirty="0"/>
              <a:t>над сражённым воином </a:t>
            </a:r>
          </a:p>
        </p:txBody>
      </p:sp>
      <p:pic>
        <p:nvPicPr>
          <p:cNvPr id="12" name="Рисунок 11"/>
          <p:cNvPicPr>
            <a:picLocks noChangeAspect="1"/>
          </p:cNvPicPr>
          <p:nvPr/>
        </p:nvPicPr>
        <p:blipFill>
          <a:blip r:embed="rId5" cstate="email"/>
          <a:stretch>
            <a:fillRect/>
          </a:stretch>
        </p:blipFill>
        <p:spPr>
          <a:xfrm>
            <a:off x="1362848" y="4521179"/>
            <a:ext cx="2987299" cy="2231329"/>
          </a:xfrm>
          <a:prstGeom prst="rect">
            <a:avLst/>
          </a:prstGeom>
        </p:spPr>
      </p:pic>
      <p:sp>
        <p:nvSpPr>
          <p:cNvPr id="13" name="TextBox 12"/>
          <p:cNvSpPr txBox="1"/>
          <p:nvPr/>
        </p:nvSpPr>
        <p:spPr>
          <a:xfrm>
            <a:off x="9619867" y="679701"/>
            <a:ext cx="125457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ru-RU" dirty="0" smtClean="0"/>
              <a:t>5) Свияжск</a:t>
            </a:r>
            <a:endParaRPr lang="ru-RU" dirty="0"/>
          </a:p>
        </p:txBody>
      </p:sp>
      <p:pic>
        <p:nvPicPr>
          <p:cNvPr id="14" name="Рисунок 13"/>
          <p:cNvPicPr>
            <a:picLocks noChangeAspect="1"/>
          </p:cNvPicPr>
          <p:nvPr/>
        </p:nvPicPr>
        <p:blipFill>
          <a:blip r:embed="rId6" cstate="email"/>
          <a:stretch>
            <a:fillRect/>
          </a:stretch>
        </p:blipFill>
        <p:spPr>
          <a:xfrm>
            <a:off x="8579867" y="1296548"/>
            <a:ext cx="3334575" cy="1965962"/>
          </a:xfrm>
          <a:prstGeom prst="rect">
            <a:avLst/>
          </a:prstGeom>
        </p:spPr>
      </p:pic>
      <p:sp>
        <p:nvSpPr>
          <p:cNvPr id="17" name="TextBox 16"/>
          <p:cNvSpPr txBox="1"/>
          <p:nvPr/>
        </p:nvSpPr>
        <p:spPr>
          <a:xfrm>
            <a:off x="9698264" y="3842135"/>
            <a:ext cx="118705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smtClean="0"/>
              <a:t>6) Русалка</a:t>
            </a:r>
            <a:endParaRPr lang="ru-RU" dirty="0"/>
          </a:p>
        </p:txBody>
      </p:sp>
      <p:pic>
        <p:nvPicPr>
          <p:cNvPr id="18" name="Рисунок 17" descr="C:\Users\MacBook Pro\Desktop\Музей ВАСИЛЬЕВА\Зал 1\9999.jpg"/>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8774777" y="4395511"/>
            <a:ext cx="3034030" cy="2126615"/>
          </a:xfrm>
          <a:prstGeom prst="rect">
            <a:avLst/>
          </a:prstGeom>
          <a:noFill/>
          <a:ln>
            <a:noFill/>
          </a:ln>
        </p:spPr>
      </p:pic>
    </p:spTree>
    <p:extLst>
      <p:ext uri="{BB962C8B-B14F-4D97-AF65-F5344CB8AC3E}">
        <p14:creationId xmlns="" xmlns:p14="http://schemas.microsoft.com/office/powerpoint/2010/main" val="7584267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806" y="787789"/>
            <a:ext cx="9496254" cy="671915"/>
          </a:xfrm>
          <a:prstGeom prst="rect">
            <a:avLst/>
          </a:prstGeom>
          <a:noFill/>
        </p:spPr>
        <p:txBody>
          <a:bodyPr wrap="none" rtlCol="0">
            <a:spAutoFit/>
          </a:bodyPr>
          <a:lstStyle/>
          <a:p>
            <a:pPr marL="457200" algn="ctr">
              <a:lnSpc>
                <a:spcPct val="107000"/>
              </a:lnSpc>
              <a:spcAft>
                <a:spcPts val="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Большой цикл картин Васильева посвящен русским былинам и сказаниям. </a:t>
            </a:r>
            <a:endParaRPr lang="ru-RU" sz="1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800"/>
              </a:spcAft>
            </a:pPr>
            <a:r>
              <a:rPr lang="ru-RU" dirty="0">
                <a:solidFill>
                  <a:srgbClr val="002060"/>
                </a:solidFill>
                <a:latin typeface="Calibri" panose="020F0502020204030204" pitchFamily="34" charset="0"/>
                <a:ea typeface="Calibri" panose="020F0502020204030204" pitchFamily="34" charset="0"/>
                <a:cs typeface="Times New Roman" panose="02020603050405020304" pitchFamily="18" charset="0"/>
              </a:rPr>
              <a:t>Ознакомиться с ними и выполнить второе задание ты сможешь, пройдя во 2-й зал музея.</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cstate="email">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1435551" y="2504049"/>
            <a:ext cx="3783339" cy="3158195"/>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a:blip r:embed="rId4" cstate="email">
            <a:extLst>
              <a:ext uri="{BEBA8EAE-BF5A-486C-A8C5-ECC9F3942E4B}">
                <a14:imgProps xmlns="" xmlns:a14="http://schemas.microsoft.com/office/drawing/2010/main">
                  <a14:imgLayer r:embed="rId5">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6353909" y="2504049"/>
            <a:ext cx="4210928" cy="3158196"/>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7275447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363904"/>
            <a:ext cx="12191999" cy="382238"/>
          </a:xfrm>
        </p:spPr>
        <p:txBody>
          <a:bodyPr>
            <a:noAutofit/>
          </a:bodyPr>
          <a:lstStyle/>
          <a:p>
            <a:r>
              <a:rPr lang="ru-RU" sz="2000" b="1" dirty="0" smtClean="0">
                <a:solidFill>
                  <a:schemeClr val="accent2">
                    <a:lumMod val="50000"/>
                  </a:schemeClr>
                </a:solidFill>
                <a:cs typeface="Times New Roman" pitchFamily="18" charset="0"/>
              </a:rPr>
              <a:t>Задание №2</a:t>
            </a:r>
            <a:endParaRPr lang="ru-RU" sz="2000" b="1" dirty="0">
              <a:solidFill>
                <a:schemeClr val="accent2">
                  <a:lumMod val="50000"/>
                </a:schemeClr>
              </a:solidFill>
              <a:cs typeface="Times New Roman" pitchFamily="18" charset="0"/>
            </a:endParaRPr>
          </a:p>
        </p:txBody>
      </p:sp>
      <p:sp>
        <p:nvSpPr>
          <p:cNvPr id="7" name="TextBox 6"/>
          <p:cNvSpPr txBox="1"/>
          <p:nvPr/>
        </p:nvSpPr>
        <p:spPr>
          <a:xfrm>
            <a:off x="589030" y="795963"/>
            <a:ext cx="11100428" cy="375552"/>
          </a:xfrm>
          <a:prstGeom prst="rect">
            <a:avLst/>
          </a:prstGeom>
          <a:noFill/>
        </p:spPr>
        <p:txBody>
          <a:bodyPr wrap="square" rtlCol="0">
            <a:spAutoFit/>
          </a:bodyPr>
          <a:lstStyle/>
          <a:p>
            <a:pPr marL="457200" algn="ctr">
              <a:lnSpc>
                <a:spcPct val="107000"/>
              </a:lnSpc>
              <a:spcAft>
                <a:spcPts val="0"/>
              </a:spcAft>
            </a:pPr>
            <a:r>
              <a:rPr lang="ru-RU" b="1" dirty="0" smtClean="0">
                <a:solidFill>
                  <a:srgbClr val="002060"/>
                </a:solidFill>
                <a:ea typeface="Calibri" panose="020F0502020204030204" pitchFamily="34" charset="0"/>
                <a:cs typeface="Times New Roman" panose="02020603050405020304" pitchFamily="18" charset="0"/>
              </a:rPr>
              <a:t>Рядом </a:t>
            </a:r>
            <a:r>
              <a:rPr lang="ru-RU" b="1" dirty="0">
                <a:solidFill>
                  <a:srgbClr val="002060"/>
                </a:solidFill>
                <a:ea typeface="Calibri" panose="020F0502020204030204" pitchFamily="34" charset="0"/>
                <a:cs typeface="Times New Roman" panose="02020603050405020304" pitchFamily="18" charset="0"/>
              </a:rPr>
              <a:t>с каждым </a:t>
            </a:r>
            <a:r>
              <a:rPr lang="ru-RU" b="1" dirty="0" smtClean="0">
                <a:solidFill>
                  <a:srgbClr val="002060"/>
                </a:solidFill>
                <a:ea typeface="Calibri" panose="020F0502020204030204" pitchFamily="34" charset="0"/>
                <a:cs typeface="Times New Roman" panose="02020603050405020304" pitchFamily="18" charset="0"/>
              </a:rPr>
              <a:t>четверостишьем напиши </a:t>
            </a:r>
            <a:r>
              <a:rPr lang="ru-RU" b="1" dirty="0">
                <a:solidFill>
                  <a:srgbClr val="002060"/>
                </a:solidFill>
                <a:ea typeface="Calibri" panose="020F0502020204030204" pitchFamily="34" charset="0"/>
                <a:cs typeface="Times New Roman" panose="02020603050405020304" pitchFamily="18" charset="0"/>
              </a:rPr>
              <a:t>название картины, которая к нему относится</a:t>
            </a:r>
            <a:r>
              <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ru-R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107842" y="1498070"/>
            <a:ext cx="4216724" cy="16731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lnSpc>
                <a:spcPct val="107000"/>
              </a:lnSpc>
              <a:spcAft>
                <a:spcPts val="0"/>
              </a:spcAft>
            </a:pPr>
            <a:r>
              <a:rPr lang="ru-RU" sz="1600" dirty="0">
                <a:solidFill>
                  <a:schemeClr val="tx1"/>
                </a:solidFill>
                <a:ea typeface="Calibri" panose="020F0502020204030204" pitchFamily="34" charset="0"/>
                <a:cs typeface="Times New Roman" panose="02020603050405020304" pitchFamily="18" charset="0"/>
              </a:rPr>
              <a:t>1</a:t>
            </a:r>
            <a:r>
              <a:rPr lang="ru-RU" sz="1600" dirty="0" smtClean="0">
                <a:solidFill>
                  <a:schemeClr val="tx1"/>
                </a:solidFill>
                <a:ea typeface="Calibri" panose="020F0502020204030204" pitchFamily="34" charset="0"/>
                <a:cs typeface="Times New Roman" panose="02020603050405020304" pitchFamily="18" charset="0"/>
              </a:rPr>
              <a:t>)    И </a:t>
            </a:r>
            <a:r>
              <a:rPr lang="ru-RU" sz="1600" dirty="0">
                <a:solidFill>
                  <a:schemeClr val="tx1"/>
                </a:solidFill>
                <a:ea typeface="Calibri" panose="020F0502020204030204" pitchFamily="34" charset="0"/>
                <a:cs typeface="Times New Roman" panose="02020603050405020304" pitchFamily="18" charset="0"/>
              </a:rPr>
              <a:t>серые волки бегут возле ног, </a:t>
            </a:r>
          </a:p>
          <a:p>
            <a:pPr marL="365125" lvl="0">
              <a:lnSpc>
                <a:spcPct val="107000"/>
              </a:lnSpc>
              <a:spcAft>
                <a:spcPts val="0"/>
              </a:spcAft>
            </a:pPr>
            <a:r>
              <a:rPr lang="ru-RU" sz="1600" dirty="0">
                <a:solidFill>
                  <a:schemeClr val="tx1"/>
                </a:solidFill>
                <a:ea typeface="Calibri" panose="020F0502020204030204" pitchFamily="34" charset="0"/>
                <a:cs typeface="Times New Roman" panose="02020603050405020304" pitchFamily="18" charset="0"/>
              </a:rPr>
              <a:t>И меч, из сиянья сработан,</a:t>
            </a:r>
          </a:p>
          <a:p>
            <a:pPr marL="365125" lvl="0">
              <a:lnSpc>
                <a:spcPct val="107000"/>
              </a:lnSpc>
              <a:spcAft>
                <a:spcPts val="0"/>
              </a:spcAft>
            </a:pPr>
            <a:r>
              <a:rPr lang="ru-RU" sz="1600" dirty="0">
                <a:solidFill>
                  <a:schemeClr val="tx1"/>
                </a:solidFill>
                <a:ea typeface="Calibri" panose="020F0502020204030204" pitchFamily="34" charset="0"/>
                <a:cs typeface="Times New Roman" panose="02020603050405020304" pitchFamily="18" charset="0"/>
              </a:rPr>
              <a:t>Сжимает в руке грозно-царственный бог –</a:t>
            </a:r>
          </a:p>
          <a:p>
            <a:pPr marL="365125" lvl="0">
              <a:lnSpc>
                <a:spcPct val="107000"/>
              </a:lnSpc>
              <a:spcAft>
                <a:spcPts val="0"/>
              </a:spcAft>
            </a:pPr>
            <a:r>
              <a:rPr lang="ru-RU" sz="1600" dirty="0">
                <a:solidFill>
                  <a:schemeClr val="tx1"/>
                </a:solidFill>
                <a:ea typeface="Calibri" panose="020F0502020204030204" pitchFamily="34" charset="0"/>
                <a:cs typeface="Times New Roman" panose="02020603050405020304" pitchFamily="18" charset="0"/>
              </a:rPr>
              <a:t>Исполненный мудрости Вотан</a:t>
            </a:r>
            <a:r>
              <a:rPr lang="ru-RU" sz="1600" dirty="0" smtClean="0">
                <a:solidFill>
                  <a:schemeClr val="tx1"/>
                </a:solidFill>
                <a:ea typeface="Calibri" panose="020F0502020204030204" pitchFamily="34" charset="0"/>
                <a:cs typeface="Times New Roman" panose="02020603050405020304" pitchFamily="18" charset="0"/>
              </a:rPr>
              <a:t>.</a:t>
            </a:r>
          </a:p>
          <a:p>
            <a:pPr marL="365125" lvl="0">
              <a:lnSpc>
                <a:spcPct val="107000"/>
              </a:lnSpc>
              <a:spcAft>
                <a:spcPts val="0"/>
              </a:spcAft>
            </a:pPr>
            <a:r>
              <a:rPr lang="ru-RU" sz="1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___________________________________</a:t>
            </a:r>
          </a:p>
          <a:p>
            <a:pPr marL="365125" lvl="0">
              <a:lnSpc>
                <a:spcPct val="107000"/>
              </a:lnSpc>
              <a:spcAft>
                <a:spcPts val="0"/>
              </a:spcAft>
            </a:pPr>
            <a:endParaRPr lang="ru-RU"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p:cNvSpPr txBox="1"/>
          <p:nvPr/>
        </p:nvSpPr>
        <p:spPr>
          <a:xfrm>
            <a:off x="4353693" y="4280675"/>
            <a:ext cx="3571103" cy="16731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563" lvl="0" indent="-98425">
              <a:lnSpc>
                <a:spcPct val="107000"/>
              </a:lnSpc>
              <a:spcAft>
                <a:spcPts val="0"/>
              </a:spcAft>
            </a:pPr>
            <a:r>
              <a:rPr lang="ru-RU" sz="1600" dirty="0">
                <a:latin typeface="Calibri" panose="020F0502020204030204" pitchFamily="34" charset="0"/>
                <a:ea typeface="Calibri" panose="020F0502020204030204" pitchFamily="34" charset="0"/>
                <a:cs typeface="Times New Roman" panose="02020603050405020304" pitchFamily="18" charset="0"/>
              </a:rPr>
              <a:t>5</a:t>
            </a:r>
            <a:r>
              <a:rPr lang="ru-RU" sz="1600" dirty="0" smtClean="0">
                <a:latin typeface="Calibri" panose="020F0502020204030204" pitchFamily="34" charset="0"/>
                <a:ea typeface="Calibri" panose="020F0502020204030204" pitchFamily="34" charset="0"/>
                <a:cs typeface="Times New Roman" panose="02020603050405020304" pitchFamily="18" charset="0"/>
              </a:rPr>
              <a:t>) Плывите</a:t>
            </a:r>
            <a:r>
              <a:rPr lang="ru-RU" sz="1600" dirty="0">
                <a:latin typeface="Calibri" panose="020F0502020204030204" pitchFamily="34" charset="0"/>
                <a:ea typeface="Calibri" panose="020F0502020204030204" pitchFamily="34" charset="0"/>
                <a:cs typeface="Times New Roman" panose="02020603050405020304" pitchFamily="18" charset="0"/>
              </a:rPr>
              <a:t>, плывите, плывите, суда –</a:t>
            </a:r>
          </a:p>
          <a:p>
            <a:pPr marL="365125" lvl="0" indent="-98425">
              <a:lnSpc>
                <a:spcPct val="107000"/>
              </a:lnSpc>
              <a:spcAft>
                <a:spcPts val="0"/>
              </a:spcAft>
            </a:pPr>
            <a:r>
              <a:rPr lang="ru-RU" sz="1600" dirty="0">
                <a:latin typeface="Calibri" panose="020F0502020204030204" pitchFamily="34" charset="0"/>
                <a:ea typeface="Calibri" panose="020F0502020204030204" pitchFamily="34" charset="0"/>
                <a:cs typeface="Times New Roman" panose="02020603050405020304" pitchFamily="18" charset="0"/>
              </a:rPr>
              <a:t>Вам в жертву себя отдаю я.</a:t>
            </a:r>
          </a:p>
          <a:p>
            <a:pPr marL="365125" lvl="0" indent="-98425">
              <a:lnSpc>
                <a:spcPct val="107000"/>
              </a:lnSpc>
              <a:spcAft>
                <a:spcPts val="0"/>
              </a:spcAft>
            </a:pPr>
            <a:r>
              <a:rPr lang="ru-RU" sz="1600" dirty="0">
                <a:latin typeface="Calibri" panose="020F0502020204030204" pitchFamily="34" charset="0"/>
                <a:ea typeface="Calibri" panose="020F0502020204030204" pitchFamily="34" charset="0"/>
                <a:cs typeface="Times New Roman" panose="02020603050405020304" pitchFamily="18" charset="0"/>
              </a:rPr>
              <a:t>На утлой дощечке плыву в никуда,</a:t>
            </a:r>
          </a:p>
          <a:p>
            <a:pPr marL="365125" lvl="0" indent="-98425">
              <a:lnSpc>
                <a:spcPct val="107000"/>
              </a:lnSpc>
              <a:spcAft>
                <a:spcPts val="0"/>
              </a:spcAft>
            </a:pPr>
            <a:r>
              <a:rPr lang="ru-RU" sz="1600" dirty="0">
                <a:latin typeface="Calibri" panose="020F0502020204030204" pitchFamily="34" charset="0"/>
                <a:ea typeface="Calibri" panose="020F0502020204030204" pitchFamily="34" charset="0"/>
                <a:cs typeface="Times New Roman" panose="02020603050405020304" pitchFamily="18" charset="0"/>
              </a:rPr>
              <a:t>Со страхом и смертью воюя</a:t>
            </a:r>
            <a:r>
              <a:rPr lang="ru-RU" sz="1600" dirty="0" smtClean="0">
                <a:latin typeface="Calibri" panose="020F0502020204030204" pitchFamily="34" charset="0"/>
                <a:ea typeface="Calibri" panose="020F0502020204030204" pitchFamily="34" charset="0"/>
                <a:cs typeface="Times New Roman" panose="02020603050405020304" pitchFamily="18" charset="0"/>
              </a:rPr>
              <a:t>.</a:t>
            </a:r>
          </a:p>
          <a:p>
            <a:pPr marL="365125" lvl="0" indent="-98425">
              <a:lnSpc>
                <a:spcPct val="107000"/>
              </a:lnSpc>
              <a:spcAft>
                <a:spcPts val="0"/>
              </a:spcAft>
            </a:pPr>
            <a:r>
              <a:rPr lang="ru-RU" sz="1600" dirty="0" smtClean="0">
                <a:latin typeface="Calibri" panose="020F0502020204030204" pitchFamily="34" charset="0"/>
                <a:ea typeface="Calibri" panose="020F0502020204030204" pitchFamily="34" charset="0"/>
                <a:cs typeface="Times New Roman" panose="02020603050405020304" pitchFamily="18" charset="0"/>
              </a:rPr>
              <a:t>______________________________</a:t>
            </a:r>
          </a:p>
          <a:p>
            <a:pPr marL="365125" lvl="0" indent="-98425">
              <a:lnSpc>
                <a:spcPct val="107000"/>
              </a:lnSpc>
              <a:spcAft>
                <a:spcPts val="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7975275" y="1498070"/>
            <a:ext cx="4144083" cy="164019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365125" lvl="0" indent="-280988">
              <a:lnSpc>
                <a:spcPct val="107000"/>
              </a:lnSpc>
              <a:spcAft>
                <a:spcPts val="0"/>
              </a:spcAft>
            </a:pPr>
            <a:r>
              <a:rPr lang="ru-RU" sz="1600" dirty="0">
                <a:ea typeface="Calibri" panose="020F0502020204030204" pitchFamily="34" charset="0"/>
                <a:cs typeface="Times New Roman" panose="02020603050405020304" pitchFamily="18" charset="0"/>
              </a:rPr>
              <a:t>3) </a:t>
            </a:r>
            <a:r>
              <a:rPr lang="ru-RU" sz="1600" dirty="0" smtClean="0">
                <a:ea typeface="Calibri" panose="020F0502020204030204" pitchFamily="34" charset="0"/>
                <a:cs typeface="Times New Roman" panose="02020603050405020304" pitchFamily="18" charset="0"/>
              </a:rPr>
              <a:t>  Скакал </a:t>
            </a:r>
            <a:r>
              <a:rPr lang="ru-RU" sz="1600" dirty="0">
                <a:ea typeface="Calibri" panose="020F0502020204030204" pitchFamily="34" charset="0"/>
                <a:cs typeface="Times New Roman" panose="02020603050405020304" pitchFamily="18" charset="0"/>
              </a:rPr>
              <a:t>богатырь – и внезапно застыл,</a:t>
            </a:r>
          </a:p>
          <a:p>
            <a:pPr marL="365125" lvl="0">
              <a:lnSpc>
                <a:spcPct val="107000"/>
              </a:lnSpc>
              <a:spcAft>
                <a:spcPts val="0"/>
              </a:spcAft>
            </a:pPr>
            <a:r>
              <a:rPr lang="ru-RU" sz="1600" dirty="0">
                <a:ea typeface="Calibri" panose="020F0502020204030204" pitchFamily="34" charset="0"/>
                <a:cs typeface="Times New Roman" panose="02020603050405020304" pitchFamily="18" charset="0"/>
              </a:rPr>
              <a:t>Узрев за трудом исполина.</a:t>
            </a:r>
          </a:p>
          <a:p>
            <a:pPr marL="365125" lvl="0">
              <a:lnSpc>
                <a:spcPct val="107000"/>
              </a:lnSpc>
              <a:spcAft>
                <a:spcPts val="0"/>
              </a:spcAft>
            </a:pPr>
            <a:r>
              <a:rPr lang="ru-RU" sz="1600" dirty="0">
                <a:ea typeface="Calibri" panose="020F0502020204030204" pitchFamily="34" charset="0"/>
                <a:cs typeface="Times New Roman" panose="02020603050405020304" pitchFamily="18" charset="0"/>
              </a:rPr>
              <a:t>Шагал тот, тяжёлый, исполненный сил –</a:t>
            </a:r>
          </a:p>
          <a:p>
            <a:pPr marL="365125" lvl="0">
              <a:lnSpc>
                <a:spcPct val="107000"/>
              </a:lnSpc>
              <a:spcAft>
                <a:spcPts val="0"/>
              </a:spcAft>
            </a:pPr>
            <a:r>
              <a:rPr lang="ru-RU" sz="1600" dirty="0">
                <a:ea typeface="Calibri" panose="020F0502020204030204" pitchFamily="34" charset="0"/>
                <a:cs typeface="Times New Roman" panose="02020603050405020304" pitchFamily="18" charset="0"/>
              </a:rPr>
              <a:t>Движение с плугом едино. </a:t>
            </a:r>
            <a:endParaRPr lang="ru-RU" sz="1600" dirty="0" smtClean="0">
              <a:ea typeface="Calibri" panose="020F0502020204030204" pitchFamily="34" charset="0"/>
              <a:cs typeface="Times New Roman" panose="02020603050405020304" pitchFamily="18" charset="0"/>
            </a:endParaRPr>
          </a:p>
          <a:p>
            <a:pPr marL="365125" lvl="0">
              <a:lnSpc>
                <a:spcPct val="107000"/>
              </a:lnSpc>
              <a:spcAft>
                <a:spcPts val="0"/>
              </a:spcAft>
            </a:pPr>
            <a:r>
              <a:rPr lang="ru-RU" sz="1600" dirty="0" smtClean="0">
                <a:effectLst/>
                <a:ea typeface="Calibri" panose="020F0502020204030204" pitchFamily="34" charset="0"/>
                <a:cs typeface="Times New Roman" panose="02020603050405020304" pitchFamily="18" charset="0"/>
              </a:rPr>
              <a:t>___________________________________</a:t>
            </a:r>
          </a:p>
          <a:p>
            <a:pPr marL="365125" lvl="0">
              <a:lnSpc>
                <a:spcPct val="107000"/>
              </a:lnSpc>
              <a:spcAft>
                <a:spcPts val="0"/>
              </a:spcAft>
            </a:pPr>
            <a:endParaRPr lang="ru-RU" sz="1400" dirty="0">
              <a:effectLst/>
              <a:ea typeface="Calibri" panose="020F0502020204030204" pitchFamily="34" charset="0"/>
              <a:cs typeface="Times New Roman" panose="02020603050405020304" pitchFamily="18" charset="0"/>
            </a:endParaRPr>
          </a:p>
        </p:txBody>
      </p:sp>
      <p:sp>
        <p:nvSpPr>
          <p:cNvPr id="16" name="TextBox 15"/>
          <p:cNvSpPr txBox="1"/>
          <p:nvPr/>
        </p:nvSpPr>
        <p:spPr>
          <a:xfrm>
            <a:off x="4382821" y="2028599"/>
            <a:ext cx="3541975" cy="169277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82563"/>
            <a:r>
              <a:rPr lang="ru-RU" dirty="0" smtClean="0"/>
              <a:t>2)  Гусли</a:t>
            </a:r>
            <a:r>
              <a:rPr lang="ru-RU" dirty="0"/>
              <a:t>, лейте плясовую, </a:t>
            </a:r>
          </a:p>
          <a:p>
            <a:pPr marL="450850"/>
            <a:r>
              <a:rPr lang="ru-RU" dirty="0"/>
              <a:t>Чтоб потеха началась!</a:t>
            </a:r>
          </a:p>
          <a:p>
            <a:pPr marL="450850"/>
            <a:r>
              <a:rPr lang="ru-RU" dirty="0"/>
              <a:t>Я погиб, но существую –</a:t>
            </a:r>
          </a:p>
          <a:p>
            <a:pPr marL="450850"/>
            <a:r>
              <a:rPr lang="ru-RU" dirty="0"/>
              <a:t>Так несись, подводный пляс</a:t>
            </a:r>
            <a:r>
              <a:rPr lang="ru-RU" sz="1600" dirty="0" smtClean="0"/>
              <a:t>!</a:t>
            </a:r>
          </a:p>
          <a:p>
            <a:pPr marL="450850"/>
            <a:r>
              <a:rPr lang="ru-RU" sz="1600" dirty="0" smtClean="0"/>
              <a:t>_________________________</a:t>
            </a:r>
          </a:p>
          <a:p>
            <a:pPr marL="450850"/>
            <a:endParaRPr lang="ru-RU" sz="1600" dirty="0"/>
          </a:p>
        </p:txBody>
      </p:sp>
      <p:sp>
        <p:nvSpPr>
          <p:cNvPr id="17" name="TextBox 16"/>
          <p:cNvSpPr txBox="1"/>
          <p:nvPr/>
        </p:nvSpPr>
        <p:spPr>
          <a:xfrm>
            <a:off x="113679" y="3918530"/>
            <a:ext cx="4117147" cy="167315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84138">
              <a:lnSpc>
                <a:spcPct val="107000"/>
              </a:lnSpc>
              <a:spcAft>
                <a:spcPts val="0"/>
              </a:spcAft>
            </a:pPr>
            <a:r>
              <a:rPr lang="ru-RU" sz="1600" dirty="0">
                <a:ea typeface="Calibri" panose="020F0502020204030204" pitchFamily="34" charset="0"/>
                <a:cs typeface="Times New Roman" panose="02020603050405020304" pitchFamily="18" charset="0"/>
              </a:rPr>
              <a:t>4</a:t>
            </a:r>
            <a:r>
              <a:rPr lang="ru-RU" sz="1600" dirty="0" smtClean="0">
                <a:ea typeface="Calibri" panose="020F0502020204030204" pitchFamily="34" charset="0"/>
                <a:cs typeface="Times New Roman" panose="02020603050405020304" pitchFamily="18" charset="0"/>
              </a:rPr>
              <a:t>)  От </a:t>
            </a:r>
            <a:r>
              <a:rPr lang="ru-RU" sz="1600" dirty="0">
                <a:ea typeface="Calibri" panose="020F0502020204030204" pitchFamily="34" charset="0"/>
                <a:cs typeface="Times New Roman" panose="02020603050405020304" pitchFamily="18" charset="0"/>
              </a:rPr>
              <a:t>мощи своей я совсем изнемог,</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Стать камнем могучему скоро.</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Прими же, Илья, драгоценный клинок – </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Сияющий дар Святогора</a:t>
            </a:r>
            <a:r>
              <a:rPr lang="ru-RU" sz="1600" dirty="0" smtClean="0">
                <a:ea typeface="Calibri" panose="020F0502020204030204" pitchFamily="34" charset="0"/>
                <a:cs typeface="Times New Roman" panose="02020603050405020304" pitchFamily="18" charset="0"/>
              </a:rPr>
              <a:t>.</a:t>
            </a:r>
          </a:p>
          <a:p>
            <a:pPr marL="365125">
              <a:lnSpc>
                <a:spcPct val="107000"/>
              </a:lnSpc>
              <a:spcAft>
                <a:spcPts val="0"/>
              </a:spcAft>
            </a:pPr>
            <a:r>
              <a:rPr lang="ru-RU" sz="1600" dirty="0" smtClean="0">
                <a:ea typeface="Calibri" panose="020F0502020204030204" pitchFamily="34" charset="0"/>
                <a:cs typeface="Times New Roman" panose="02020603050405020304" pitchFamily="18" charset="0"/>
              </a:rPr>
              <a:t>___________________________________</a:t>
            </a:r>
          </a:p>
          <a:p>
            <a:pPr marL="365125">
              <a:lnSpc>
                <a:spcPct val="107000"/>
              </a:lnSpc>
              <a:spcAft>
                <a:spcPts val="0"/>
              </a:spcAft>
            </a:pPr>
            <a:endParaRPr lang="ru-RU" sz="1600" dirty="0">
              <a:ea typeface="Calibri" panose="020F0502020204030204" pitchFamily="34" charset="0"/>
              <a:cs typeface="Times New Roman" panose="02020603050405020304" pitchFamily="18" charset="0"/>
            </a:endParaRPr>
          </a:p>
        </p:txBody>
      </p:sp>
      <p:sp>
        <p:nvSpPr>
          <p:cNvPr id="18" name="TextBox 17"/>
          <p:cNvSpPr txBox="1"/>
          <p:nvPr/>
        </p:nvSpPr>
        <p:spPr>
          <a:xfrm>
            <a:off x="8047663" y="3918530"/>
            <a:ext cx="3966146" cy="16731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4138">
              <a:lnSpc>
                <a:spcPct val="107000"/>
              </a:lnSpc>
              <a:spcAft>
                <a:spcPts val="0"/>
              </a:spcAft>
            </a:pPr>
            <a:r>
              <a:rPr lang="ru-RU" sz="1600" dirty="0" smtClean="0">
                <a:ea typeface="Calibri" panose="020F0502020204030204" pitchFamily="34" charset="0"/>
                <a:cs typeface="Times New Roman" panose="02020603050405020304" pitchFamily="18" charset="0"/>
              </a:rPr>
              <a:t>6)  </a:t>
            </a:r>
            <a:r>
              <a:rPr lang="ru-RU" sz="1600" dirty="0">
                <a:ea typeface="Calibri" panose="020F0502020204030204" pitchFamily="34" charset="0"/>
                <a:cs typeface="Times New Roman" panose="02020603050405020304" pitchFamily="18" charset="0"/>
              </a:rPr>
              <a:t>Запоры, засовы, как щепки, трещат,</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Ворота трещат, </a:t>
            </a:r>
            <a:r>
              <a:rPr lang="ru-RU" sz="1600" dirty="0" err="1">
                <a:ea typeface="Calibri" panose="020F0502020204030204" pitchFamily="34" charset="0"/>
                <a:cs typeface="Times New Roman" panose="02020603050405020304" pitchFamily="18" charset="0"/>
              </a:rPr>
              <a:t>стопудовы</a:t>
            </a:r>
            <a:r>
              <a:rPr lang="ru-RU" sz="1600" dirty="0">
                <a:ea typeface="Calibri" panose="020F0502020204030204" pitchFamily="34" charset="0"/>
                <a:cs typeface="Times New Roman" panose="02020603050405020304" pitchFamily="18" charset="0"/>
              </a:rPr>
              <a:t> –</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И каждый из узников, счастьем объят,</a:t>
            </a:r>
          </a:p>
          <a:p>
            <a:pPr marL="365125">
              <a:lnSpc>
                <a:spcPct val="107000"/>
              </a:lnSpc>
              <a:spcAft>
                <a:spcPts val="0"/>
              </a:spcAft>
            </a:pPr>
            <a:r>
              <a:rPr lang="ru-RU" sz="1600" dirty="0">
                <a:ea typeface="Calibri" panose="020F0502020204030204" pitchFamily="34" charset="0"/>
                <a:cs typeface="Times New Roman" panose="02020603050405020304" pitchFamily="18" charset="0"/>
              </a:rPr>
              <a:t>Услышал спасения зовы</a:t>
            </a:r>
            <a:r>
              <a:rPr lang="ru-RU" sz="1600" dirty="0" smtClean="0">
                <a:ea typeface="Calibri" panose="020F0502020204030204" pitchFamily="34" charset="0"/>
                <a:cs typeface="Times New Roman" panose="02020603050405020304" pitchFamily="18" charset="0"/>
              </a:rPr>
              <a:t>.</a:t>
            </a:r>
          </a:p>
          <a:p>
            <a:pPr marL="365125">
              <a:lnSpc>
                <a:spcPct val="107000"/>
              </a:lnSpc>
              <a:spcAft>
                <a:spcPts val="0"/>
              </a:spcAft>
            </a:pPr>
            <a:r>
              <a:rPr lang="ru-RU" sz="1600" dirty="0" smtClean="0">
                <a:effectLst/>
                <a:ea typeface="Calibri" panose="020F0502020204030204" pitchFamily="34" charset="0"/>
                <a:cs typeface="Times New Roman" panose="02020603050405020304" pitchFamily="18" charset="0"/>
              </a:rPr>
              <a:t>________________________________</a:t>
            </a:r>
          </a:p>
          <a:p>
            <a:pPr marL="365125">
              <a:lnSpc>
                <a:spcPct val="107000"/>
              </a:lnSpc>
              <a:spcAft>
                <a:spcPts val="800"/>
              </a:spcAft>
              <a:tabLst>
                <a:tab pos="365125" algn="l"/>
              </a:tabLst>
            </a:pPr>
            <a:endParaRPr lang="ru-RU" sz="1600" dirty="0">
              <a:effectLs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8172189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 y="87170"/>
            <a:ext cx="12191999" cy="38223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chemeClr val="accent2">
                    <a:lumMod val="50000"/>
                  </a:schemeClr>
                </a:solidFill>
                <a:cs typeface="Times New Roman" pitchFamily="18" charset="0"/>
              </a:rPr>
              <a:t>Ответ</a:t>
            </a:r>
            <a:endParaRPr lang="ru-RU" sz="2400" b="1" dirty="0">
              <a:solidFill>
                <a:schemeClr val="accent2">
                  <a:lumMod val="50000"/>
                </a:schemeClr>
              </a:solidFill>
              <a:cs typeface="Times New Roman" pitchFamily="18" charset="0"/>
            </a:endParaRPr>
          </a:p>
        </p:txBody>
      </p:sp>
      <p:sp>
        <p:nvSpPr>
          <p:cNvPr id="4" name="TextBox 3"/>
          <p:cNvSpPr txBox="1"/>
          <p:nvPr/>
        </p:nvSpPr>
        <p:spPr>
          <a:xfrm>
            <a:off x="304242" y="258938"/>
            <a:ext cx="21467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dirty="0" smtClean="0"/>
              <a:t>1) Один </a:t>
            </a:r>
            <a:r>
              <a:rPr lang="ru-RU" dirty="0"/>
              <a:t>с волками </a:t>
            </a:r>
            <a:endParaRPr lang="ru-RU" dirty="0" smtClean="0"/>
          </a:p>
        </p:txBody>
      </p:sp>
      <p:sp>
        <p:nvSpPr>
          <p:cNvPr id="6" name="TextBox 5"/>
          <p:cNvSpPr txBox="1"/>
          <p:nvPr/>
        </p:nvSpPr>
        <p:spPr>
          <a:xfrm>
            <a:off x="2697618" y="576480"/>
            <a:ext cx="298087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dirty="0" smtClean="0"/>
              <a:t>2) Садко </a:t>
            </a:r>
            <a:r>
              <a:rPr lang="ru-RU" dirty="0"/>
              <a:t>и владыка морской </a:t>
            </a:r>
          </a:p>
        </p:txBody>
      </p:sp>
      <p:sp>
        <p:nvSpPr>
          <p:cNvPr id="9" name="TextBox 8"/>
          <p:cNvSpPr txBox="1"/>
          <p:nvPr/>
        </p:nvSpPr>
        <p:spPr>
          <a:xfrm>
            <a:off x="5925147" y="576480"/>
            <a:ext cx="217431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ru-RU" dirty="0"/>
              <a:t>3) </a:t>
            </a:r>
            <a:r>
              <a:rPr lang="ru-RU" dirty="0" err="1"/>
              <a:t>Вольга</a:t>
            </a:r>
            <a:r>
              <a:rPr lang="ru-RU" dirty="0"/>
              <a:t> и Микула  </a:t>
            </a:r>
          </a:p>
        </p:txBody>
      </p:sp>
      <p:sp>
        <p:nvSpPr>
          <p:cNvPr id="11" name="TextBox 10"/>
          <p:cNvSpPr txBox="1"/>
          <p:nvPr/>
        </p:nvSpPr>
        <p:spPr>
          <a:xfrm>
            <a:off x="8346114" y="276164"/>
            <a:ext cx="366247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dirty="0"/>
              <a:t>5</a:t>
            </a:r>
            <a:r>
              <a:rPr lang="ru-RU" dirty="0" smtClean="0"/>
              <a:t>) </a:t>
            </a:r>
            <a:r>
              <a:rPr lang="ru-RU" dirty="0"/>
              <a:t>Садко на кипарисовой дощечке  </a:t>
            </a:r>
          </a:p>
        </p:txBody>
      </p:sp>
      <p:sp>
        <p:nvSpPr>
          <p:cNvPr id="13" name="TextBox 12"/>
          <p:cNvSpPr txBox="1"/>
          <p:nvPr/>
        </p:nvSpPr>
        <p:spPr>
          <a:xfrm>
            <a:off x="2504273" y="3709158"/>
            <a:ext cx="1947457"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ru-RU" dirty="0"/>
              <a:t>4</a:t>
            </a:r>
            <a:r>
              <a:rPr lang="ru-RU" dirty="0" smtClean="0"/>
              <a:t>) </a:t>
            </a:r>
            <a:r>
              <a:rPr lang="ru-RU" dirty="0"/>
              <a:t>Дар Святогора  </a:t>
            </a:r>
          </a:p>
        </p:txBody>
      </p:sp>
      <p:sp>
        <p:nvSpPr>
          <p:cNvPr id="17" name="TextBox 16"/>
          <p:cNvSpPr txBox="1"/>
          <p:nvPr/>
        </p:nvSpPr>
        <p:spPr>
          <a:xfrm>
            <a:off x="5886466" y="3645231"/>
            <a:ext cx="419711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ru-RU" dirty="0"/>
              <a:t>6) </a:t>
            </a:r>
            <a:r>
              <a:rPr lang="ru-RU" dirty="0" smtClean="0"/>
              <a:t>Илья </a:t>
            </a:r>
            <a:r>
              <a:rPr lang="ru-RU" dirty="0"/>
              <a:t>Муромец освобождает узников  </a:t>
            </a:r>
          </a:p>
        </p:txBody>
      </p:sp>
      <p:pic>
        <p:nvPicPr>
          <p:cNvPr id="15" name="Рисунок 14" descr="C:\Users\MacBook Pro\Desktop\Музей ВАСИЛЬЕВА\Зал 2\image (8).jpg"/>
          <p:cNvPicPr/>
          <p:nvPr/>
        </p:nvPicPr>
        <p:blipFill rotWithShape="1">
          <a:blip r:embed="rId2" cstate="email">
            <a:extLst>
              <a:ext uri="{28A0092B-C50C-407E-A947-70E740481C1C}">
                <a14:useLocalDpi xmlns="" xmlns:a14="http://schemas.microsoft.com/office/drawing/2010/main" val="0"/>
              </a:ext>
            </a:extLst>
          </a:blip>
          <a:srcRect/>
          <a:stretch/>
        </p:blipFill>
        <p:spPr bwMode="auto">
          <a:xfrm>
            <a:off x="476239" y="870055"/>
            <a:ext cx="1802725" cy="2397491"/>
          </a:xfrm>
          <a:prstGeom prst="rect">
            <a:avLst/>
          </a:prstGeom>
          <a:noFill/>
          <a:ln>
            <a:noFill/>
          </a:ln>
          <a:extLst>
            <a:ext uri="{53640926-AAD7-44D8-BBD7-CCE9431645EC}">
              <a14:shadowObscured xmlns="" xmlns:a14="http://schemas.microsoft.com/office/drawing/2010/main"/>
            </a:ext>
          </a:extLst>
        </p:spPr>
      </p:pic>
      <p:pic>
        <p:nvPicPr>
          <p:cNvPr id="16" name="Рисунок 15" descr="C:\Users\MacBook Pro\Desktop\Музей ВАСИЛЬЕВА\Зал 2\image (11).jpg"/>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3423042" y="1096738"/>
            <a:ext cx="1570989" cy="2488350"/>
          </a:xfrm>
          <a:prstGeom prst="rect">
            <a:avLst/>
          </a:prstGeom>
          <a:noFill/>
          <a:ln>
            <a:noFill/>
          </a:ln>
          <a:extLst>
            <a:ext uri="{53640926-AAD7-44D8-BBD7-CCE9431645EC}">
              <a14:shadowObscured xmlns="" xmlns:a14="http://schemas.microsoft.com/office/drawing/2010/main"/>
            </a:ext>
          </a:extLst>
        </p:spPr>
      </p:pic>
      <p:pic>
        <p:nvPicPr>
          <p:cNvPr id="2" name="Рисунок 1"/>
          <p:cNvPicPr>
            <a:picLocks noChangeAspect="1"/>
          </p:cNvPicPr>
          <p:nvPr/>
        </p:nvPicPr>
        <p:blipFill>
          <a:blip r:embed="rId4" cstate="email"/>
          <a:stretch>
            <a:fillRect/>
          </a:stretch>
        </p:blipFill>
        <p:spPr>
          <a:xfrm>
            <a:off x="6405582" y="1077095"/>
            <a:ext cx="1541108" cy="2488350"/>
          </a:xfrm>
          <a:prstGeom prst="rect">
            <a:avLst/>
          </a:prstGeom>
        </p:spPr>
      </p:pic>
      <p:pic>
        <p:nvPicPr>
          <p:cNvPr id="19" name="Рисунок 18" descr="C:\Users\MacBook Pro\Desktop\Музей ВАСИЛЬЕВА\Зал 2\image (7).jpg"/>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2780064" y="4202560"/>
            <a:ext cx="1428472" cy="2420272"/>
          </a:xfrm>
          <a:prstGeom prst="rect">
            <a:avLst/>
          </a:prstGeom>
          <a:noFill/>
          <a:ln>
            <a:noFill/>
          </a:ln>
          <a:extLst>
            <a:ext uri="{53640926-AAD7-44D8-BBD7-CCE9431645EC}">
              <a14:shadowObscured xmlns="" xmlns:a14="http://schemas.microsoft.com/office/drawing/2010/main"/>
            </a:ext>
          </a:extLst>
        </p:spPr>
      </p:pic>
      <p:pic>
        <p:nvPicPr>
          <p:cNvPr id="20" name="Рисунок 19" descr="C:\Users\MacBook Pro\Desktop\Музей ВАСИЛЬЕВА\Зал 2\image (12).jpg"/>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9335026" y="870055"/>
            <a:ext cx="1684655" cy="2577465"/>
          </a:xfrm>
          <a:prstGeom prst="rect">
            <a:avLst/>
          </a:prstGeom>
          <a:noFill/>
          <a:ln>
            <a:noFill/>
          </a:ln>
          <a:extLst>
            <a:ext uri="{53640926-AAD7-44D8-BBD7-CCE9431645EC}">
              <a14:shadowObscured xmlns="" xmlns:a14="http://schemas.microsoft.com/office/drawing/2010/main"/>
            </a:ext>
          </a:extLst>
        </p:spPr>
      </p:pic>
      <p:pic>
        <p:nvPicPr>
          <p:cNvPr id="21" name="Рисунок 20" descr="C:\Users\MacBook Pro\Desktop\Музей ВАСИЛЬЕВА\Зал 2\image (10).jpg"/>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7145320" y="4174763"/>
            <a:ext cx="1602740" cy="247586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1655098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TM10001114[[fn=Галерея]]</Template>
  <TotalTime>1761</TotalTime>
  <Words>2108</Words>
  <Application>Microsoft Office PowerPoint</Application>
  <PresentationFormat>Произвольный</PresentationFormat>
  <Paragraphs>247</Paragraphs>
  <Slides>39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На севере Москвы есть небольшой лесной массив — Лианозовский лесопарк.  На Череповецкой улице взгляд выхватывает из-за деревьев старинный бледно-розовый особняк постройки начала XX века.  В 1998 году стараниями энтузиастов здесь был открыт Музей творчества Константина Васильева, позднее преобразованный в Музей славянской культуры имени Константина Васильева.  </vt:lpstr>
      <vt:lpstr>Слайд 3</vt:lpstr>
      <vt:lpstr>Слайд 4</vt:lpstr>
      <vt:lpstr>Задание №1</vt:lpstr>
      <vt:lpstr>Слайд 6</vt:lpstr>
      <vt:lpstr>Слайд 7</vt:lpstr>
      <vt:lpstr>Задание №2</vt:lpstr>
      <vt:lpstr>Слайд 9</vt:lpstr>
      <vt:lpstr>Слайд 10</vt:lpstr>
      <vt:lpstr>Задание № 3, 4</vt:lpstr>
      <vt:lpstr>Задание №3</vt:lpstr>
      <vt:lpstr>Слайд 13</vt:lpstr>
      <vt:lpstr>Слайд 14</vt:lpstr>
      <vt:lpstr>Слайд 15</vt:lpstr>
      <vt:lpstr>Слайд 16</vt:lpstr>
      <vt:lpstr>Слайд 17</vt:lpstr>
      <vt:lpstr>Задание №5</vt:lpstr>
      <vt:lpstr>Слайд 19</vt:lpstr>
      <vt:lpstr>Слайд 20</vt:lpstr>
      <vt:lpstr>Задание №6</vt:lpstr>
      <vt:lpstr>Слайд 22</vt:lpstr>
      <vt:lpstr>Слайд 23</vt:lpstr>
      <vt:lpstr>Задание №7</vt:lpstr>
      <vt:lpstr>Ответ</vt:lpstr>
      <vt:lpstr>Задание №8 ТВОРЧЕСКОЕ</vt:lpstr>
      <vt:lpstr>Слайд 27</vt:lpstr>
      <vt:lpstr>Прохождение маршрута  ГБОУ «Школа №939»  5Б класс</vt:lpstr>
      <vt:lpstr>Слайд 29</vt:lpstr>
      <vt:lpstr>Слайд 30</vt:lpstr>
      <vt:lpstr>Слайд 31</vt:lpstr>
      <vt:lpstr>Рисунки детей</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февраля – День Защитников Отечества</dc:title>
  <dc:creator>HP_777</dc:creator>
  <cp:lastModifiedBy>hp2</cp:lastModifiedBy>
  <cp:revision>271</cp:revision>
  <dcterms:created xsi:type="dcterms:W3CDTF">2015-02-19T07:22:36Z</dcterms:created>
  <dcterms:modified xsi:type="dcterms:W3CDTF">2022-11-02T14:38:46Z</dcterms:modified>
</cp:coreProperties>
</file>