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72" r:id="rId9"/>
    <p:sldId id="267" r:id="rId10"/>
    <p:sldId id="273" r:id="rId11"/>
    <p:sldId id="266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B3B7-FA18-48A2-884D-45A21A97F49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AD6F-61CF-44B5-8DBF-7B3E116CC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0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charset="0"/>
              </a:rPr>
              <a:t>Надо добавить остальное – сканировать обложки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33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55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071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6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79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83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6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32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8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DB3D-983C-427E-8A2F-08F9267C22D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4761-DFB7-4101-9237-441F00C2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0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lloquium.ru/article/hard_soft/hard_soft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3" y="31331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Художественное образование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цифровом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обществе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1\Documents\ВРЕМЕННЫЕ ФОТО\Олимпиада\IMG_4622456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62" y="2276872"/>
            <a:ext cx="3684862" cy="312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zen_doc/1594832/pub_5d5a22ac9515ee00aecba946_5d5a2d37d5135c00afe8ef3b/scale_120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060"/>
          <a:stretch/>
        </p:blipFill>
        <p:spPr bwMode="auto">
          <a:xfrm>
            <a:off x="528973" y="1777776"/>
            <a:ext cx="3034916" cy="2578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C:\Users\1\Documents\1. А. Новый 1918-19 учебный год\logoНХО-1.pn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151632" cy="102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Documents\1. А. Новый 1918-19 учебный год\logo2018n.pn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9" y="313310"/>
            <a:ext cx="1580618" cy="125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2473" y="4455071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63" y="5778511"/>
            <a:ext cx="848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81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ocuments\ВРЕМЕННЫЕ ФОТО\1.А.ФОТО 2019\Конференция 29.10-02.10\Для Новиковой\IMG_6320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-34776"/>
            <a:ext cx="9468544" cy="715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775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Class14\Pictures\Pictures\Баннер УЧЕБНИКИ сокрщ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819472"/>
            <a:ext cx="7704856" cy="767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21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7" descr="C:\Documents and Settings\Employee\Рабочий стол\К аттестации\Фото\Для презентации\Книги\Искусство.Культура.Образова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3478" y="0"/>
            <a:ext cx="161448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3441" dir="20208085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0275" name="Picture 8" descr="C:\Documents and Settings\Employee\Рабочий стол\К аттестации\Фото\Для презентации\Книги\Педагогика искусст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1162050"/>
            <a:ext cx="22050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20113492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0276" name="Picture 9" descr="C:\Documents and Settings\Employee\Рабочий стол\К аттестации\Фото\Для презентации\Книги\Познание искусств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4223" y="3789040"/>
            <a:ext cx="2137852" cy="28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0500" dir="18412194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5" name="Picture 5" descr="D:\Работа\Ломоносова М. Т\Фото книг\Граф и жи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60603" y="0"/>
            <a:ext cx="21717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17018" dir="12033363" algn="ctr" rotWithShape="0">
              <a:srgbClr val="333333">
                <a:alpha val="50000"/>
              </a:srgbClr>
            </a:outerShdw>
          </a:effectLst>
        </p:spPr>
      </p:pic>
      <p:pic>
        <p:nvPicPr>
          <p:cNvPr id="5127" name="Picture 7" descr="D:\Работа\Ломоносова М. Т\Фото книг\тесты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2851150"/>
            <a:ext cx="1520825" cy="21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D:\Работа\Ломоносова М. Т\Фото книг\тесты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3" y="4194175"/>
            <a:ext cx="176371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17018" dir="9566637" algn="ctr" rotWithShape="0">
              <a:srgbClr val="333333">
                <a:alpha val="50000"/>
              </a:srgbClr>
            </a:outerShdw>
          </a:effectLst>
        </p:spPr>
      </p:pic>
      <p:pic>
        <p:nvPicPr>
          <p:cNvPr id="5129" name="Picture 9" descr="D:\Работа\Ломоносова М. Т\Фото книг\Программ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65837" y="-16669"/>
            <a:ext cx="18161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12286508" algn="ctr" rotWithShape="0">
              <a:srgbClr val="333333">
                <a:alpha val="50000"/>
              </a:srgbClr>
            </a:outerShdw>
          </a:effectLst>
        </p:spPr>
      </p:pic>
      <p:pic>
        <p:nvPicPr>
          <p:cNvPr id="310281" name="Picture 12" descr="Лепская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618" y="-36512"/>
            <a:ext cx="21145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93441" dir="12191915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0282" name="Picture 10" descr="C:\Documents and Settings\Employee\Рабочий стол\К аттестации\Фото\Для презентации\Книги\Приглашение к диалогу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67188" y="2259013"/>
            <a:ext cx="3014662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2639" dir="8480412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10283" name="Picture 26" descr="уч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81175" y="2821983"/>
            <a:ext cx="2319338" cy="38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1836" dir="9313492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489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Tet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99" name="Picture 14" descr="Tet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0538" y="895350"/>
            <a:ext cx="23034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0047" dir="3300479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300" name="Picture 5" descr="Risunok na uroka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94400" y="3251200"/>
            <a:ext cx="19732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43959" dir="7719588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1301" name="Picture 4" descr="Risunok na oli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6913" y="3878263"/>
            <a:ext cx="20970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0483" dir="7227933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702" name="Picture 6" descr="img23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259013"/>
            <a:ext cx="19145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4" descr="Prog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16652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8" descr="Uch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0"/>
            <a:ext cx="25130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учебник02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22939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mg22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68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7" name="Picture 15" descr="Uch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50938" y="1493838"/>
            <a:ext cx="22034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5175" dir="12108085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708" name="Picture 8" descr="Meto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383088"/>
            <a:ext cx="155733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Схемы05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294063"/>
            <a:ext cx="27209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mg02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473450"/>
            <a:ext cx="2519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969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IMG_98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800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51845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</a:rPr>
              <a:t>Изобразительное искусство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как </a:t>
            </a:r>
            <a:r>
              <a:rPr lang="ru-RU" sz="1600" dirty="0">
                <a:solidFill>
                  <a:srgbClr val="C00000"/>
                </a:solidFill>
              </a:rPr>
              <a:t>школьная дисциплина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имеет </a:t>
            </a:r>
            <a:r>
              <a:rPr lang="ru-RU" sz="1600" b="1" dirty="0">
                <a:solidFill>
                  <a:srgbClr val="C00000"/>
                </a:solidFill>
              </a:rPr>
              <a:t>интегративный характер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она включает в себя основы разных видов визуально-пространственных искусств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живопись, графику, скульптуру,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разные виды дизайна,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архитектуру,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народное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декоративное искусство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изображение в зрелищных и экранных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искусствах, компьютерную графику и художественную анимацию.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1\Desktop\Статьи для СТАТЬИ\IMG_0541ап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" y="1052736"/>
            <a:ext cx="3168352" cy="4752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1520" y="1052736"/>
            <a:ext cx="0" cy="47525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765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Статьи для СТАТЬИ\IMG12_5495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" y="332656"/>
            <a:ext cx="4793201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0072" y="257880"/>
            <a:ext cx="373104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Изобразительное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искусство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одно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из самых сильных средств, оказывающих на человека формирующее влияние, помогает растущему человеку постигать мир,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пищу для ума, учит мыслить широко и нестандартно, приобщает к духовной культуре народа, воспитывает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чувство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патриотизма</a:t>
            </a:r>
          </a:p>
        </p:txBody>
      </p:sp>
    </p:spTree>
    <p:extLst>
      <p:ext uri="{BB962C8B-B14F-4D97-AF65-F5344CB8AC3E}">
        <p14:creationId xmlns="" xmlns:p14="http://schemas.microsoft.com/office/powerpoint/2010/main" val="149900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высокий уровень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EQ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– эмоциональный                              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интеллект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612611"/>
            <a:ext cx="180020" cy="381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4157954" y="234887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99792" y="1469833"/>
            <a:ext cx="2880320" cy="1908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633700" y="1433829"/>
            <a:ext cx="2880320" cy="19442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>
            <a:off x="1612910" y="3319827"/>
            <a:ext cx="2296355" cy="206290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076056" y="1451831"/>
            <a:ext cx="1008112" cy="97210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83243" y="1914382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soft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skills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95622" y="2858162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hard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skills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2617" y="25965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75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%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4020" y="3509074"/>
            <a:ext cx="87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25%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0200" y="3970739"/>
            <a:ext cx="4788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Результаты совместного </a:t>
            </a:r>
            <a:r>
              <a:rPr lang="ru-RU" sz="1400" u="sng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исследования фонда Карнеги </a:t>
            </a:r>
            <a:r>
              <a:rPr lang="ru-RU" sz="1400" u="sng" dirty="0" err="1">
                <a:solidFill>
                  <a:schemeClr val="accent4">
                    <a:lumMod val="75000"/>
                  </a:schemeClr>
                </a:solidFill>
                <a:hlinkClick r:id="rId2"/>
              </a:rPr>
              <a:t>Мелона</a:t>
            </a:r>
            <a:r>
              <a:rPr lang="ru-RU" sz="1400" u="sng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 и Стэндфордского исследовательского института</a:t>
            </a:r>
            <a:r>
              <a:rPr lang="ru-RU" sz="1400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указывают, </a:t>
            </a:r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что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успех управленцев в компаниях из списка «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Fortune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500» на 75% зависит от 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soft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skills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, тогда как 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hard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skills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занимают только 25%! </a:t>
            </a:r>
          </a:p>
        </p:txBody>
      </p:sp>
      <p:pic>
        <p:nvPicPr>
          <p:cNvPr id="22" name="Рисунок 21" descr="https://yt3.ggpht.com/a/AGF-l78for5oCq6za-Rqt6mk4fFd9DsUfUnKU86HYA=s900-c-k-c0xffffffff-no-rj-mo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12721"/>
            <a:ext cx="1368152" cy="129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motocarrello.ru/wp-content/uploads/images/stories/electrotech/455/1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736" y="3319827"/>
            <a:ext cx="1644400" cy="3032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0208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Современные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тенденции культуры и профессиональной жизни требуют от человека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специальной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визуальной образованности.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488" y="5714252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Умеем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ли мы видеть, как того требует наше время, культура нашей эпохи? </a:t>
            </a:r>
          </a:p>
        </p:txBody>
      </p:sp>
      <p:pic>
        <p:nvPicPr>
          <p:cNvPr id="4" name="Рисунок 3" descr="C:\Users\1\Documents\ВРЕМЕННЫЕ ФОТО\Олимпиада\IMG_4613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988840"/>
            <a:ext cx="334129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988840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90%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информации об окружающей среде человек получает с помощью глаз.</a:t>
            </a:r>
          </a:p>
          <a:p>
            <a:pPr lvl="0">
              <a:lnSpc>
                <a:spcPct val="150000"/>
              </a:lnSpc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50%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нейронов мозга участвуют в обработке визуальной информации.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Человек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запоминает 10%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того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, что услышал,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того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, что прочитал, 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80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того, что увидел. </a:t>
            </a:r>
          </a:p>
        </p:txBody>
      </p:sp>
      <p:pic>
        <p:nvPicPr>
          <p:cNvPr id="6" name="Рисунок 5" descr="https://i.stack.imgur.com/XuRPd.jpg?s=328&amp;g=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8260" y="3620202"/>
            <a:ext cx="2078195" cy="209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536" y="908720"/>
            <a:ext cx="0" cy="468052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288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cuments\ВРЕМЕННЫЕ ФОТО\Олимпиада\IMG_4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5"/>
            <a:ext cx="9298494" cy="7416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40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cuments\ВРЕМЕННЫЕ ФОТО\Олимпиада\IMG_546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0"/>
            <a:ext cx="96125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4278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M72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2242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048000" y="2667000"/>
            <a:ext cx="2743200" cy="1524000"/>
          </a:xfrm>
          <a:prstGeom prst="ellipse">
            <a:avLst/>
          </a:prstGeom>
          <a:gradFill rotWithShape="0">
            <a:gsLst>
              <a:gs pos="0">
                <a:srgbClr val="FCF9D4"/>
              </a:gs>
              <a:gs pos="100000">
                <a:srgbClr val="B99E8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D7E1F"/>
            </a:solidFill>
            <a:round/>
            <a:headEnd/>
            <a:tailEnd/>
          </a:ln>
          <a:effectLst>
            <a:outerShdw dist="71842" dir="2700000" algn="ctr" rotWithShape="0">
              <a:srgbClr val="73390D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81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57600" y="533400"/>
            <a:ext cx="1371600" cy="838200"/>
          </a:xfrm>
          <a:prstGeom prst="wedgeEllipseCallout">
            <a:avLst>
              <a:gd name="adj1" fmla="val -2894"/>
              <a:gd name="adj2" fmla="val 180491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86400" y="685800"/>
            <a:ext cx="1371600" cy="838200"/>
          </a:xfrm>
          <a:prstGeom prst="wedgeEllipseCallout">
            <a:avLst>
              <a:gd name="adj1" fmla="val -73495"/>
              <a:gd name="adj2" fmla="val 177843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1371600"/>
            <a:ext cx="1371600" cy="838200"/>
          </a:xfrm>
          <a:prstGeom prst="wedgeEllipseCallout">
            <a:avLst>
              <a:gd name="adj1" fmla="val -126852"/>
              <a:gd name="adj2" fmla="val 13163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9000" y="2286000"/>
            <a:ext cx="1447800" cy="838200"/>
          </a:xfrm>
          <a:prstGeom prst="wedgeEllipseCallout">
            <a:avLst>
              <a:gd name="adj1" fmla="val -140458"/>
              <a:gd name="adj2" fmla="val 53977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39000" y="3352800"/>
            <a:ext cx="1524000" cy="838200"/>
          </a:xfrm>
          <a:prstGeom prst="wedgeEllipseCallout">
            <a:avLst>
              <a:gd name="adj1" fmla="val -130315"/>
              <a:gd name="adj2" fmla="val -2481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2800" y="4267200"/>
            <a:ext cx="1371600" cy="838200"/>
          </a:xfrm>
          <a:prstGeom prst="wedgeEllipseCallout">
            <a:avLst>
              <a:gd name="adj1" fmla="val -144792"/>
              <a:gd name="adj2" fmla="val -92801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29400" y="5257800"/>
            <a:ext cx="1447800" cy="838200"/>
          </a:xfrm>
          <a:prstGeom prst="wedgeEllipseCallout">
            <a:avLst>
              <a:gd name="adj1" fmla="val -133880"/>
              <a:gd name="adj2" fmla="val -182764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4400" y="5562600"/>
            <a:ext cx="1676400" cy="838200"/>
          </a:xfrm>
          <a:prstGeom prst="wedgeEllipseCallout">
            <a:avLst>
              <a:gd name="adj1" fmla="val -45171"/>
              <a:gd name="adj2" fmla="val -194509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5275" y="5589588"/>
            <a:ext cx="1371600" cy="838200"/>
          </a:xfrm>
          <a:prstGeom prst="wedgeEllipseCallout">
            <a:avLst>
              <a:gd name="adj1" fmla="val 63194"/>
              <a:gd name="adj2" fmla="val -192991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223963" y="5094288"/>
            <a:ext cx="1447800" cy="914400"/>
          </a:xfrm>
          <a:prstGeom prst="wedgeEllipseCallout">
            <a:avLst>
              <a:gd name="adj1" fmla="val 117653"/>
              <a:gd name="adj2" fmla="val -14375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" y="4267200"/>
            <a:ext cx="1371600" cy="838200"/>
          </a:xfrm>
          <a:prstGeom prst="wedgeEllipseCallout">
            <a:avLst>
              <a:gd name="adj1" fmla="val 141782"/>
              <a:gd name="adj2" fmla="val -92046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4800" y="3352800"/>
            <a:ext cx="1371600" cy="838200"/>
          </a:xfrm>
          <a:prstGeom prst="wedgeEllipseCallout">
            <a:avLst>
              <a:gd name="adj1" fmla="val 136458"/>
              <a:gd name="adj2" fmla="val -3163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AutoShap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2362200"/>
            <a:ext cx="1371600" cy="838200"/>
          </a:xfrm>
          <a:prstGeom prst="wedgeEllipseCallout">
            <a:avLst>
              <a:gd name="adj1" fmla="val 138079"/>
              <a:gd name="adj2" fmla="val 3769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800" y="1295400"/>
            <a:ext cx="1752600" cy="914400"/>
          </a:xfrm>
          <a:prstGeom prst="wedgeEllipseCallout">
            <a:avLst>
              <a:gd name="adj1" fmla="val 100361"/>
              <a:gd name="adj2" fmla="val 118750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609600"/>
            <a:ext cx="1752600" cy="914400"/>
          </a:xfrm>
          <a:prstGeom prst="wedgeEllipseCallout">
            <a:avLst>
              <a:gd name="adj1" fmla="val 59875"/>
              <a:gd name="adj2" fmla="val 162329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CD7E1F"/>
            </a:solidFill>
            <a:miter lim="800000"/>
            <a:headEnd/>
            <a:tailEnd/>
          </a:ln>
          <a:effectLst>
            <a:outerShdw dist="53882" dir="2700000" algn="ctr" rotWithShape="0">
              <a:srgbClr val="73390D"/>
            </a:outerShdw>
          </a:effectLst>
        </p:spPr>
        <p:txBody>
          <a:bodyPr/>
          <a:lstStyle/>
          <a:p>
            <a:pPr algn="ctr">
              <a:defRPr/>
            </a:pPr>
            <a:endParaRPr kumimoji="0"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232150" y="3068638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5EA5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18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Виды деятельности </a:t>
            </a:r>
            <a:r>
              <a:rPr kumimoji="0" lang="ru-RU" sz="18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управления НХО</a:t>
            </a:r>
            <a:endParaRPr kumimoji="0" lang="ru-RU" sz="1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657600" y="609600"/>
            <a:ext cx="1371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kumimoji="0" lang="ru-RU" altLang="ru-RU" sz="9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 теоретических основ художественного образования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562600" y="7620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Разработка программ курсов повышения квалификации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940550" y="1447800"/>
            <a:ext cx="1349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и методики обучения педагогов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375525" y="22701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/>
            <a:endParaRPr kumimoji="0" lang="ru-RU" alt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315200" y="4419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latin typeface="Times New Roman" pitchFamily="18" charset="0"/>
                <a:cs typeface="Times New Roman" pitchFamily="18" charset="0"/>
              </a:rPr>
              <a:t>Выставочная деятельность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075488" y="3473450"/>
            <a:ext cx="19161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Музей педагогических  коллекций  и детского  творчества</a:t>
            </a:r>
          </a:p>
          <a:p>
            <a:pPr algn="ctr" eaLnBrk="1" hangingPunct="1">
              <a:spcBef>
                <a:spcPct val="50000"/>
              </a:spcBef>
            </a:pPr>
            <a:endParaRPr kumimoji="0" lang="ru-RU" altLang="ru-RU" sz="1000" b="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315200" y="23622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Компьютерные технологии в художественном образовании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629400" y="5334000"/>
            <a:ext cx="144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 dirty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Московская </a:t>
            </a:r>
            <a:r>
              <a:rPr kumimoji="0" lang="ru-RU" altLang="ru-RU" sz="1000" dirty="0" err="1" smtClean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АРТакиада</a:t>
            </a:r>
            <a:r>
              <a:rPr kumimoji="0" lang="ru-RU" altLang="ru-RU" sz="1000" dirty="0" smtClean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   «Слово и  изображение</a:t>
            </a:r>
            <a:endParaRPr kumimoji="0" lang="ru-RU" altLang="ru-RU" sz="1000" dirty="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4800600" y="56388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Конкурсы детского творчества и педагогических проектов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819400" y="5791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Конференции и семинары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143000" y="5274489"/>
            <a:ext cx="1600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 dirty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kumimoji="0" lang="ru-RU" altLang="ru-RU" sz="1000" dirty="0" smtClean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деятельность с творческими союзами </a:t>
            </a:r>
            <a:endParaRPr kumimoji="0" lang="ru-RU" altLang="ru-RU" sz="1000" dirty="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676400" y="838200"/>
            <a:ext cx="152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Разработка программ, учебников и учебно-методических пособий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457200" y="4556125"/>
            <a:ext cx="129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 dirty="0" smtClean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Пленэрные выезды по стране и за рубеж</a:t>
            </a:r>
            <a:endParaRPr kumimoji="0" lang="ru-RU" altLang="ru-RU" sz="1000" dirty="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304800" y="3565525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 dirty="0" smtClean="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Мастер-классы для педагогов Москвы</a:t>
            </a:r>
            <a:endParaRPr kumimoji="0" lang="ru-RU" altLang="ru-RU" sz="1000" dirty="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04800" y="2514600"/>
            <a:ext cx="1447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Инновационная и  экспериментальная деятельность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381000" y="1447800"/>
            <a:ext cx="1600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/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технологий и методик преподавания искусства</a:t>
            </a:r>
          </a:p>
          <a:p>
            <a:pPr algn="ctr" eaLnBrk="1" hangingPunct="1"/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kumimoji="0" lang="en-US" altLang="ru-RU" sz="100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kumimoji="0" lang="ru-RU" altLang="ru-RU" sz="1000">
              <a:solidFill>
                <a:srgbClr val="030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7315200" y="4419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DotumChe" pitchFamily="49" charset="-127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ru-RU" altLang="ru-RU" sz="1000">
                <a:solidFill>
                  <a:srgbClr val="030305"/>
                </a:solidFill>
                <a:latin typeface="Times New Roman" pitchFamily="18" charset="0"/>
                <a:cs typeface="Times New Roman" pitchFamily="18" charset="0"/>
              </a:rPr>
              <a:t>Выставочная деятельность</a:t>
            </a:r>
          </a:p>
        </p:txBody>
      </p:sp>
      <p:pic>
        <p:nvPicPr>
          <p:cNvPr id="6146" name="Picture 2" descr="C:\Users\1\Documents\ВРЕМЕННЫЕ ФОТО\2. А.ФОТО 17 год\Отобранные\IMG_1297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100" y="-1487488"/>
            <a:ext cx="12522200" cy="983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714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242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Неменская Л.А.</dc:creator>
  <cp:lastModifiedBy>hp2</cp:lastModifiedBy>
  <cp:revision>28</cp:revision>
  <dcterms:created xsi:type="dcterms:W3CDTF">2019-11-21T19:15:39Z</dcterms:created>
  <dcterms:modified xsi:type="dcterms:W3CDTF">2019-12-02T11:44:10Z</dcterms:modified>
</cp:coreProperties>
</file>